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7"/>
  </p:notesMasterIdLst>
  <p:sldIdLst>
    <p:sldId id="256" r:id="rId2"/>
    <p:sldId id="257" r:id="rId3"/>
    <p:sldId id="286" r:id="rId4"/>
    <p:sldId id="305" r:id="rId5"/>
    <p:sldId id="306" r:id="rId6"/>
    <p:sldId id="364" r:id="rId7"/>
    <p:sldId id="287" r:id="rId8"/>
    <p:sldId id="308" r:id="rId9"/>
    <p:sldId id="309" r:id="rId10"/>
    <p:sldId id="310" r:id="rId11"/>
    <p:sldId id="311" r:id="rId12"/>
    <p:sldId id="312" r:id="rId13"/>
    <p:sldId id="313" r:id="rId14"/>
    <p:sldId id="314" r:id="rId15"/>
    <p:sldId id="315" r:id="rId16"/>
    <p:sldId id="316" r:id="rId17"/>
    <p:sldId id="317" r:id="rId18"/>
    <p:sldId id="342" r:id="rId19"/>
    <p:sldId id="343" r:id="rId20"/>
    <p:sldId id="344" r:id="rId21"/>
    <p:sldId id="345" r:id="rId22"/>
    <p:sldId id="366" r:id="rId23"/>
    <p:sldId id="367" r:id="rId24"/>
    <p:sldId id="347" r:id="rId25"/>
    <p:sldId id="348" r:id="rId26"/>
    <p:sldId id="349" r:id="rId27"/>
    <p:sldId id="350" r:id="rId28"/>
    <p:sldId id="351" r:id="rId29"/>
    <p:sldId id="352" r:id="rId30"/>
    <p:sldId id="353" r:id="rId31"/>
    <p:sldId id="354" r:id="rId32"/>
    <p:sldId id="355" r:id="rId33"/>
    <p:sldId id="356" r:id="rId34"/>
    <p:sldId id="357" r:id="rId35"/>
    <p:sldId id="358" r:id="rId36"/>
    <p:sldId id="359" r:id="rId37"/>
    <p:sldId id="360" r:id="rId38"/>
    <p:sldId id="361" r:id="rId39"/>
    <p:sldId id="288" r:id="rId40"/>
    <p:sldId id="318" r:id="rId41"/>
    <p:sldId id="319" r:id="rId42"/>
    <p:sldId id="320" r:id="rId43"/>
    <p:sldId id="321" r:id="rId44"/>
    <p:sldId id="322" r:id="rId45"/>
    <p:sldId id="329" r:id="rId46"/>
    <p:sldId id="332" r:id="rId47"/>
    <p:sldId id="333" r:id="rId48"/>
    <p:sldId id="330" r:id="rId49"/>
    <p:sldId id="334" r:id="rId50"/>
    <p:sldId id="331" r:id="rId51"/>
    <p:sldId id="337" r:id="rId52"/>
    <p:sldId id="338" r:id="rId53"/>
    <p:sldId id="339" r:id="rId54"/>
    <p:sldId id="363" r:id="rId55"/>
    <p:sldId id="340" r:id="rId56"/>
    <p:sldId id="341" r:id="rId57"/>
    <p:sldId id="289" r:id="rId58"/>
    <p:sldId id="291" r:id="rId59"/>
    <p:sldId id="292" r:id="rId60"/>
    <p:sldId id="293" r:id="rId61"/>
    <p:sldId id="294" r:id="rId62"/>
    <p:sldId id="290" r:id="rId63"/>
    <p:sldId id="295" r:id="rId64"/>
    <p:sldId id="296" r:id="rId65"/>
    <p:sldId id="297" r:id="rId66"/>
    <p:sldId id="298" r:id="rId67"/>
    <p:sldId id="299" r:id="rId68"/>
    <p:sldId id="300" r:id="rId69"/>
    <p:sldId id="301" r:id="rId70"/>
    <p:sldId id="302" r:id="rId71"/>
    <p:sldId id="303" r:id="rId72"/>
    <p:sldId id="276" r:id="rId73"/>
    <p:sldId id="275" r:id="rId74"/>
    <p:sldId id="277" r:id="rId75"/>
    <p:sldId id="362" r:id="rId7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8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264" y="-84"/>
      </p:cViewPr>
      <p:guideLst>
        <p:guide orient="horz" pos="2187"/>
        <p:guide pos="2898"/>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viewProps" Target="viewProp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presProps" Target="presProps.xml"/><Relationship Id="rId8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31FFD0-4721-439F-8749-24EB29F12BB8}" type="datetimeFigureOut">
              <a:rPr lang="zh-CN" altLang="en-US" smtClean="0"/>
              <a:t>2018/1/2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A6FA4C-B928-4975-AF11-E7F12611DBBC}" type="slidenum">
              <a:rPr lang="zh-CN" altLang="en-US" smtClean="0"/>
              <a:t>‹#›</a:t>
            </a:fld>
            <a:endParaRPr lang="zh-CN" altLang="en-US"/>
          </a:p>
        </p:txBody>
      </p:sp>
    </p:spTree>
    <p:extLst>
      <p:ext uri="{BB962C8B-B14F-4D97-AF65-F5344CB8AC3E}">
        <p14:creationId xmlns:p14="http://schemas.microsoft.com/office/powerpoint/2010/main" val="8767649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2018/1/2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2018/1/2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2018/1/2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2018/1/2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2018/1/2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2018/1/2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2018/1/2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2018/1/2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hyperlink" Target="http://www.so.com/s?q=%E7%B4%A2%E5%BC%95&amp;ie=utf-8&amp;src=internal_wenda_recommend_textn" TargetMode="External"/><Relationship Id="rId2" Type="http://schemas.openxmlformats.org/officeDocument/2006/relationships/hyperlink" Target="http://www.so.com/s?q=%E6%96%87%E7%8C%AE%E6%A3%80%E7%B4%A2&amp;ie=utf-8&amp;src=internal_wenda_recommend_textn" TargetMode="External"/><Relationship Id="rId1" Type="http://schemas.openxmlformats.org/officeDocument/2006/relationships/slideLayout" Target="../slideLayouts/slideLayout1.xml"/><Relationship Id="rId4" Type="http://schemas.openxmlformats.org/officeDocument/2006/relationships/hyperlink" Target="http://www.so.com/s?q=%E4%BF%A1%E6%81%AF&amp;ie=utf-8&amp;src=internal_wenda_recommend_textn"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90000"/>
            <a:alpha val="98000"/>
          </a:schemeClr>
        </a:solidFill>
        <a:effectLst/>
      </p:bgPr>
    </p:bg>
    <p:spTree>
      <p:nvGrpSpPr>
        <p:cNvPr id="1" name=""/>
        <p:cNvGrpSpPr/>
        <p:nvPr/>
      </p:nvGrpSpPr>
      <p:grpSpPr>
        <a:xfrm>
          <a:off x="0" y="0"/>
          <a:ext cx="0" cy="0"/>
          <a:chOff x="0" y="0"/>
          <a:chExt cx="0" cy="0"/>
        </a:xfrm>
      </p:grpSpPr>
      <p:sp>
        <p:nvSpPr>
          <p:cNvPr id="4" name="Rectangle 12"/>
          <p:cNvSpPr>
            <a:spLocks noChangeArrowheads="1"/>
          </p:cNvSpPr>
          <p:nvPr/>
        </p:nvSpPr>
        <p:spPr bwMode="auto">
          <a:xfrm>
            <a:off x="1285852" y="1500174"/>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
        <p:nvSpPr>
          <p:cNvPr id="5" name="Rectangle 2"/>
          <p:cNvSpPr txBox="1">
            <a:spLocks noChangeArrowheads="1"/>
          </p:cNvSpPr>
          <p:nvPr/>
        </p:nvSpPr>
        <p:spPr>
          <a:xfrm>
            <a:off x="539750" y="2924175"/>
            <a:ext cx="7843838" cy="151288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defRPr/>
            </a:pPr>
            <a:r>
              <a:rPr kumimoji="0" lang="en-US" altLang="zh-CN" sz="3200" b="1" i="0" u="none" strike="noStrike" kern="1200" cap="none" spc="0" normalizeH="0" baseline="0" noProof="0" dirty="0" smtClean="0">
                <a:ln>
                  <a:noFill/>
                </a:ln>
                <a:solidFill>
                  <a:srgbClr val="FF0000"/>
                </a:solidFill>
                <a:effectLst/>
                <a:uLnTx/>
                <a:uFillTx/>
                <a:latin typeface="+mj-lt"/>
                <a:ea typeface="+mj-ea"/>
                <a:cs typeface="+mj-cs"/>
              </a:rPr>
              <a:t>2017</a:t>
            </a:r>
            <a:r>
              <a:rPr kumimoji="0" lang="zh-CN" altLang="en-US" sz="3200" b="1" i="0" u="none" strike="noStrike" kern="1200" cap="none" spc="0" normalizeH="0" baseline="0" noProof="0" dirty="0" smtClean="0">
                <a:ln>
                  <a:noFill/>
                </a:ln>
                <a:solidFill>
                  <a:srgbClr val="FF0000"/>
                </a:solidFill>
                <a:effectLst/>
                <a:uLnTx/>
                <a:uFillTx/>
                <a:latin typeface="+mj-lt"/>
                <a:ea typeface="+mj-ea"/>
                <a:cs typeface="+mj-cs"/>
              </a:rPr>
              <a:t>年科技统计年报指标讲解</a:t>
            </a:r>
          </a:p>
        </p:txBody>
      </p:sp>
      <p:sp>
        <p:nvSpPr>
          <p:cNvPr id="31" name="矩形 30"/>
          <p:cNvSpPr/>
          <p:nvPr/>
        </p:nvSpPr>
        <p:spPr>
          <a:xfrm flipH="1">
            <a:off x="500034" y="1928802"/>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3</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3"/>
          <p:cNvSpPr txBox="1">
            <a:spLocks noChangeArrowheads="1"/>
          </p:cNvSpPr>
          <p:nvPr/>
        </p:nvSpPr>
        <p:spPr>
          <a:xfrm>
            <a:off x="250825" y="981075"/>
            <a:ext cx="8675688" cy="5876925"/>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Tx/>
              <a:buNone/>
              <a:defRPr/>
            </a:pPr>
            <a:r>
              <a:rPr kumimoji="0" lang="en-US" altLang="zh-CN" sz="3200" b="1" i="0" u="none" strike="noStrike" kern="1200" cap="none" spc="0" normalizeH="0" baseline="0" noProof="0" smtClean="0">
                <a:ln>
                  <a:noFill/>
                </a:ln>
                <a:solidFill>
                  <a:srgbClr val="0033CC"/>
                </a:solidFill>
                <a:effectLst/>
                <a:uLnTx/>
                <a:uFillTx/>
                <a:latin typeface="+mn-lt"/>
                <a:ea typeface="+mn-ea"/>
                <a:cs typeface="+mn-cs"/>
              </a:rPr>
              <a:t>              </a:t>
            </a:r>
            <a:endParaRPr kumimoji="0" lang="en-US" altLang="zh-CN" sz="3200" b="1" i="0" u="none" strike="noStrike" kern="1200" cap="none" spc="0" normalizeH="0" baseline="0" noProof="0" dirty="0" smtClean="0">
              <a:ln>
                <a:noFill/>
              </a:ln>
              <a:solidFill>
                <a:srgbClr val="0033CC"/>
              </a:solidFill>
              <a:effectLst/>
              <a:uLnTx/>
              <a:uFillTx/>
              <a:latin typeface="+mn-lt"/>
              <a:ea typeface="+mn-ea"/>
              <a:cs typeface="+mn-cs"/>
            </a:endParaRPr>
          </a:p>
        </p:txBody>
      </p:sp>
      <p:sp>
        <p:nvSpPr>
          <p:cNvPr id="8" name="Rectangle 9"/>
          <p:cNvSpPr>
            <a:spLocks noChangeArrowheads="1"/>
          </p:cNvSpPr>
          <p:nvPr/>
        </p:nvSpPr>
        <p:spPr bwMode="auto">
          <a:xfrm>
            <a:off x="539750" y="981075"/>
            <a:ext cx="8059738" cy="5400675"/>
          </a:xfrm>
          <a:prstGeom prst="rect">
            <a:avLst/>
          </a:prstGeom>
          <a:noFill/>
          <a:ln w="9525">
            <a:noFill/>
            <a:miter lim="800000"/>
          </a:ln>
        </p:spPr>
        <p:txBody>
          <a:bodyPr/>
          <a:lstStyle/>
          <a:p>
            <a:pPr marL="609600" indent="-609600" algn="l" eaLnBrk="1" hangingPunct="1">
              <a:spcBef>
                <a:spcPct val="20000"/>
              </a:spcBef>
            </a:pPr>
            <a:r>
              <a:rPr lang="zh-CN" altLang="en-US" sz="2800" b="1" dirty="0">
                <a:solidFill>
                  <a:schemeClr val="tx1"/>
                </a:solidFill>
              </a:rPr>
              <a:t>２、科技经费情况表</a:t>
            </a:r>
          </a:p>
          <a:p>
            <a:pPr marL="609600" indent="-609600" algn="l" eaLnBrk="1" hangingPunct="1">
              <a:spcBef>
                <a:spcPct val="20000"/>
              </a:spcBef>
            </a:pPr>
            <a:r>
              <a:rPr lang="zh-CN" altLang="en-US" sz="2000" b="1" dirty="0">
                <a:solidFill>
                  <a:srgbClr val="FD0903"/>
                </a:solidFill>
              </a:rPr>
              <a:t>   </a:t>
            </a:r>
            <a:r>
              <a:rPr lang="zh-CN" altLang="en-US" sz="2800" b="1" dirty="0">
                <a:solidFill>
                  <a:srgbClr val="FD0903"/>
                </a:solidFill>
              </a:rPr>
              <a:t>把握５个要点：</a:t>
            </a:r>
          </a:p>
          <a:p>
            <a:pPr marL="609600" indent="-609600" algn="l" eaLnBrk="1" hangingPunct="1">
              <a:lnSpc>
                <a:spcPct val="120000"/>
              </a:lnSpc>
              <a:spcBef>
                <a:spcPct val="20000"/>
              </a:spcBef>
            </a:pPr>
            <a:r>
              <a:rPr lang="en-US" altLang="zh-CN" sz="1800" b="1" dirty="0">
                <a:solidFill>
                  <a:schemeClr val="tx1"/>
                </a:solidFill>
              </a:rPr>
              <a:t>1</a:t>
            </a:r>
            <a:r>
              <a:rPr lang="zh-CN" altLang="en-US" sz="1800" b="1" dirty="0">
                <a:solidFill>
                  <a:schemeClr val="tx1"/>
                </a:solidFill>
              </a:rPr>
              <a:t>）该表反映的数据为全校用于科技活动、科技项目的全部经费；</a:t>
            </a:r>
          </a:p>
          <a:p>
            <a:pPr marL="609600" indent="-609600" algn="l" eaLnBrk="1" hangingPunct="1">
              <a:lnSpc>
                <a:spcPct val="120000"/>
              </a:lnSpc>
              <a:spcBef>
                <a:spcPct val="20000"/>
              </a:spcBef>
            </a:pPr>
            <a:r>
              <a:rPr lang="en-US" altLang="zh-CN" sz="1800" b="1" dirty="0">
                <a:solidFill>
                  <a:schemeClr val="tx1"/>
                </a:solidFill>
              </a:rPr>
              <a:t>2) </a:t>
            </a:r>
            <a:r>
              <a:rPr lang="zh-CN" altLang="en-US" sz="1800" b="1" dirty="0">
                <a:solidFill>
                  <a:schemeClr val="tx1"/>
                </a:solidFill>
              </a:rPr>
              <a:t>经费包括有主管部门专项费、国家各部委专项费、省市区专项费、国际</a:t>
            </a:r>
          </a:p>
          <a:p>
            <a:pPr marL="609600" indent="-609600" algn="l" eaLnBrk="1" hangingPunct="1">
              <a:lnSpc>
                <a:spcPct val="120000"/>
              </a:lnSpc>
              <a:spcBef>
                <a:spcPct val="20000"/>
              </a:spcBef>
            </a:pPr>
            <a:r>
              <a:rPr lang="zh-CN" altLang="en-US" sz="1800" b="1" dirty="0">
                <a:solidFill>
                  <a:schemeClr val="tx1"/>
                </a:solidFill>
              </a:rPr>
              <a:t>   合作专项费（国内、国外）、企事业委托经费，还有学校自筹（创收）</a:t>
            </a:r>
          </a:p>
          <a:p>
            <a:pPr marL="609600" indent="-609600" algn="l" eaLnBrk="1" hangingPunct="1">
              <a:lnSpc>
                <a:spcPct val="120000"/>
              </a:lnSpc>
              <a:spcBef>
                <a:spcPct val="20000"/>
              </a:spcBef>
            </a:pPr>
            <a:r>
              <a:rPr lang="zh-CN" altLang="en-US" sz="1800" b="1" dirty="0">
                <a:solidFill>
                  <a:schemeClr val="tx1"/>
                </a:solidFill>
              </a:rPr>
              <a:t>   转化为科技活动的经费；</a:t>
            </a:r>
          </a:p>
          <a:p>
            <a:pPr marL="609600" indent="-609600" algn="l" eaLnBrk="1" hangingPunct="1">
              <a:lnSpc>
                <a:spcPct val="120000"/>
              </a:lnSpc>
              <a:spcBef>
                <a:spcPct val="20000"/>
              </a:spcBef>
            </a:pPr>
            <a:r>
              <a:rPr lang="en-US" altLang="zh-CN" sz="1800" b="1" dirty="0">
                <a:solidFill>
                  <a:schemeClr val="tx1"/>
                </a:solidFill>
              </a:rPr>
              <a:t>3) </a:t>
            </a:r>
            <a:r>
              <a:rPr lang="zh-CN" altLang="en-US" sz="1800" b="1" dirty="0">
                <a:solidFill>
                  <a:schemeClr val="tx1"/>
                </a:solidFill>
              </a:rPr>
              <a:t>研究机构（基地）建设费、学科建设费、人才培养费（以项目形式下达）</a:t>
            </a:r>
          </a:p>
          <a:p>
            <a:pPr marL="609600" indent="-609600" algn="l" eaLnBrk="1" hangingPunct="1">
              <a:lnSpc>
                <a:spcPct val="120000"/>
              </a:lnSpc>
              <a:spcBef>
                <a:spcPct val="20000"/>
              </a:spcBef>
            </a:pPr>
            <a:r>
              <a:rPr lang="zh-CN" altLang="en-US" sz="1800" b="1" dirty="0">
                <a:solidFill>
                  <a:schemeClr val="tx1"/>
                </a:solidFill>
              </a:rPr>
              <a:t>   也包括在内；</a:t>
            </a:r>
          </a:p>
          <a:p>
            <a:pPr marL="609600" indent="-609600" algn="l" eaLnBrk="1" hangingPunct="1">
              <a:lnSpc>
                <a:spcPct val="120000"/>
              </a:lnSpc>
              <a:spcBef>
                <a:spcPct val="20000"/>
              </a:spcBef>
            </a:pPr>
            <a:r>
              <a:rPr lang="en-US" altLang="zh-CN" sz="1800" b="1" dirty="0">
                <a:solidFill>
                  <a:schemeClr val="tx1"/>
                </a:solidFill>
              </a:rPr>
              <a:t>4)“</a:t>
            </a:r>
            <a:r>
              <a:rPr lang="zh-CN" altLang="en-US" sz="1800" b="1" dirty="0">
                <a:solidFill>
                  <a:schemeClr val="tx1"/>
                </a:solidFill>
              </a:rPr>
              <a:t>科研人员工资</a:t>
            </a:r>
            <a:r>
              <a:rPr lang="en-US" altLang="zh-CN" sz="1800" b="1" dirty="0">
                <a:solidFill>
                  <a:schemeClr val="tx1"/>
                </a:solidFill>
              </a:rPr>
              <a:t>1”</a:t>
            </a:r>
            <a:r>
              <a:rPr lang="zh-CN" altLang="en-US" sz="1800" b="1" dirty="0">
                <a:solidFill>
                  <a:schemeClr val="tx1"/>
                </a:solidFill>
              </a:rPr>
              <a:t>是专指学校上级主管部门按预算下达的科研人员工资； </a:t>
            </a:r>
          </a:p>
          <a:p>
            <a:pPr marL="609600" indent="-609600" algn="l" eaLnBrk="1" hangingPunct="1">
              <a:lnSpc>
                <a:spcPct val="120000"/>
              </a:lnSpc>
              <a:spcBef>
                <a:spcPct val="20000"/>
              </a:spcBef>
            </a:pPr>
            <a:r>
              <a:rPr lang="en-US" altLang="zh-CN" sz="1800" b="1" dirty="0">
                <a:solidFill>
                  <a:schemeClr val="tx1"/>
                </a:solidFill>
              </a:rPr>
              <a:t>5)“</a:t>
            </a:r>
            <a:r>
              <a:rPr lang="zh-CN" altLang="en-US" sz="1800" b="1" dirty="0">
                <a:solidFill>
                  <a:schemeClr val="tx1"/>
                </a:solidFill>
              </a:rPr>
              <a:t>在岗人员年人均工资”按照国家工资体系，工资单中前２项之和，即岗</a:t>
            </a:r>
          </a:p>
          <a:p>
            <a:pPr marL="609600" indent="-609600" algn="l" eaLnBrk="1" hangingPunct="1">
              <a:lnSpc>
                <a:spcPct val="120000"/>
              </a:lnSpc>
              <a:spcBef>
                <a:spcPct val="20000"/>
              </a:spcBef>
            </a:pPr>
            <a:r>
              <a:rPr lang="zh-CN" altLang="en-US" sz="1800" b="1" dirty="0">
                <a:solidFill>
                  <a:schemeClr val="tx1"/>
                </a:solidFill>
              </a:rPr>
              <a:t>   位工资和薪级工资。除此之外的其他收入，如岗位津贴、生活补贴等均</a:t>
            </a:r>
          </a:p>
          <a:p>
            <a:pPr marL="609600" indent="-609600" algn="l" eaLnBrk="1" hangingPunct="1">
              <a:lnSpc>
                <a:spcPct val="120000"/>
              </a:lnSpc>
              <a:spcBef>
                <a:spcPct val="20000"/>
              </a:spcBef>
            </a:pPr>
            <a:r>
              <a:rPr lang="zh-CN" altLang="en-US" sz="1800" b="1" dirty="0">
                <a:solidFill>
                  <a:schemeClr val="tx1"/>
                </a:solidFill>
              </a:rPr>
              <a:t>   不应统计在内。</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4</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graphicFrame>
        <p:nvGraphicFramePr>
          <p:cNvPr id="5" name="Group 157"/>
          <p:cNvGraphicFramePr/>
          <p:nvPr/>
        </p:nvGraphicFramePr>
        <p:xfrm>
          <a:off x="611188" y="1341438"/>
          <a:ext cx="7848600" cy="4997197"/>
        </p:xfrm>
        <a:graphic>
          <a:graphicData uri="http://schemas.openxmlformats.org/drawingml/2006/table">
            <a:tbl>
              <a:tblPr/>
              <a:tblGrid>
                <a:gridCol w="2592387"/>
                <a:gridCol w="647700"/>
                <a:gridCol w="4608513"/>
              </a:tblGrid>
              <a:tr h="6080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经费名称</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005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一、上年结转经费</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01</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接</a:t>
                      </a:r>
                      <a:r>
                        <a:rPr kumimoji="1" lang="en-US" altLang="zh-CN"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2016</a:t>
                      </a:r>
                      <a:r>
                        <a:rPr kumimoji="1" lang="zh-CN" altLang="en-US"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年</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报中的当年结余经费，即编号</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37</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二、当年拨入经费合计</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表中</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04+07+11+12+13+14+15+17+19+20+21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的合计</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其中：</a:t>
                      </a: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R&amp;D</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经费拨入合计</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03</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表</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41</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中与</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L2</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对应的编号为</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02+03+04</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之和</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dirty="0" smtClean="0">
                          <a:ln>
                            <a:noFill/>
                          </a:ln>
                          <a:solidFill>
                            <a:srgbClr val="FD0903"/>
                          </a:solidFill>
                          <a:effectLst/>
                          <a:latin typeface="Times New Roman" panose="02020603050405020304" pitchFamily="18" charset="0"/>
                          <a:ea typeface="宋体" panose="02010600030101010101" pitchFamily="2" charset="-122"/>
                        </a:rPr>
                        <a:t>再加上</a:t>
                      </a:r>
                      <a:endParaRPr kumimoji="1" lang="en-US" altLang="zh-CN" sz="1600" b="1" i="0" u="none" strike="noStrike" cap="none" normalizeH="0" baseline="0" dirty="0" smtClean="0">
                        <a:ln>
                          <a:noFill/>
                        </a:ln>
                        <a:solidFill>
                          <a:srgbClr val="FD0903"/>
                        </a:solidFill>
                        <a:effectLst/>
                        <a:latin typeface="Times New Roman" panose="02020603050405020304" pitchFamily="18" charset="0"/>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rgbClr val="FD0903"/>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dirty="0" smtClean="0">
                          <a:ln>
                            <a:noFill/>
                          </a:ln>
                          <a:solidFill>
                            <a:srgbClr val="FD0903"/>
                          </a:solidFill>
                          <a:effectLst/>
                          <a:latin typeface="Times New Roman" panose="02020603050405020304" pitchFamily="18" charset="0"/>
                          <a:ea typeface="宋体" panose="02010600030101010101" pitchFamily="2" charset="-122"/>
                        </a:rPr>
                        <a:t>L4*0.6*</a:t>
                      </a:r>
                      <a:r>
                        <a:rPr kumimoji="1" lang="zh-CN" altLang="en-US" sz="1600" b="1" i="0" u="none" strike="noStrike" cap="none" normalizeH="0" baseline="0" dirty="0" smtClean="0">
                          <a:ln>
                            <a:noFill/>
                          </a:ln>
                          <a:solidFill>
                            <a:srgbClr val="FD0903"/>
                          </a:solidFill>
                          <a:effectLst/>
                          <a:latin typeface="Times New Roman" panose="02020603050405020304" pitchFamily="18" charset="0"/>
                          <a:ea typeface="宋体" panose="02010600030101010101" pitchFamily="2" charset="-122"/>
                        </a:rPr>
                        <a:t>人员工资</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科研事业费</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04</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上级主管部门拨付的专门用于科研活动的费用；</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其中</a:t>
                      </a: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科研人员工资</a:t>
                      </a: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05</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主要是教育部所属的部分重点高校才有，多数高</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校没有；</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6875">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科研人员工资</a:t>
                      </a: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2</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06</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这是个虚拟数，数值为</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表</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4-1  L4</a:t>
                      </a:r>
                      <a:r>
                        <a:rPr kumimoji="1" lang="en-US"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0.6(60%) </a:t>
                      </a:r>
                      <a:r>
                        <a:rPr kumimoji="1" lang="en-US"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表</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45</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主管部门专项费</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07</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上级行政主管部门拨付的费用；</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其中</a:t>
                      </a: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平台建设经费</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08</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主要用于机构建设、人才队伍及学科建设的费用。</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该费用若以具体项目形式体现，则要进入表</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之</a:t>
                      </a:r>
                      <a:endPar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中。</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人才队伍建设经费</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09</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43180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其他学科建设经费</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bl>
          </a:graphicData>
        </a:graphic>
      </p:graphicFrame>
      <p:sp>
        <p:nvSpPr>
          <p:cNvPr id="7" name="Rectangle 4"/>
          <p:cNvSpPr>
            <a:spLocks noChangeArrowheads="1"/>
          </p:cNvSpPr>
          <p:nvPr/>
        </p:nvSpPr>
        <p:spPr bwMode="auto">
          <a:xfrm>
            <a:off x="714348" y="928670"/>
            <a:ext cx="3816350" cy="369332"/>
          </a:xfrm>
          <a:prstGeom prst="rect">
            <a:avLst/>
          </a:prstGeom>
          <a:noFill/>
          <a:ln w="28575" algn="ctr">
            <a:noFill/>
            <a:miter lim="800000"/>
          </a:ln>
        </p:spPr>
        <p:txBody>
          <a:bodyPr lIns="0" tIns="0" rIns="0" bIns="0">
            <a:spAutoFit/>
          </a:bodyPr>
          <a:lstStyle/>
          <a:p>
            <a:pPr indent="-228600" algn="l"/>
            <a:r>
              <a:rPr lang="en-US" altLang="zh-CN" dirty="0">
                <a:solidFill>
                  <a:srgbClr val="0033CC"/>
                </a:solidFill>
              </a:rPr>
              <a:t>  </a:t>
            </a:r>
            <a:r>
              <a:rPr lang="zh-CN" altLang="en-US" sz="2400" b="1" dirty="0">
                <a:solidFill>
                  <a:srgbClr val="0033CC"/>
                </a:solidFill>
              </a:rPr>
              <a:t>表</a:t>
            </a:r>
            <a:r>
              <a:rPr lang="en-US" altLang="zh-CN" sz="2400" b="1" dirty="0">
                <a:solidFill>
                  <a:srgbClr val="0033CC"/>
                </a:solidFill>
              </a:rPr>
              <a:t>2 </a:t>
            </a:r>
            <a:r>
              <a:rPr lang="zh-CN" altLang="en-US" sz="2400" b="1" dirty="0">
                <a:solidFill>
                  <a:srgbClr val="0033CC"/>
                </a:solidFill>
              </a:rPr>
              <a:t>填报样板</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5</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graphicFrame>
        <p:nvGraphicFramePr>
          <p:cNvPr id="5" name="Group 92"/>
          <p:cNvGraphicFramePr/>
          <p:nvPr/>
        </p:nvGraphicFramePr>
        <p:xfrm>
          <a:off x="857224" y="1285860"/>
          <a:ext cx="7632700" cy="5143536"/>
        </p:xfrm>
        <a:graphic>
          <a:graphicData uri="http://schemas.openxmlformats.org/drawingml/2006/table">
            <a:tbl>
              <a:tblPr/>
              <a:tblGrid>
                <a:gridCol w="2543175"/>
                <a:gridCol w="638175"/>
                <a:gridCol w="4451350"/>
              </a:tblGrid>
              <a:tr h="42862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经费名称</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1966">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国家发改委及科技部专项费</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11</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两部委所属国家计划项目；</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846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国家自然科学基金项目费</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包括重大、重点、面上、青年及主任基金等；</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38942">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国务院其他部门专项费</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13</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除主管部门、发改委、科技部以外的国务院部门；</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846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省、市、自治区专项费</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14</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省（市、区）级</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科技主管部门立项的费用；</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94563">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地市厅局（含县）专项费</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15</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地市厅局</a:t>
                      </a:r>
                      <a:r>
                        <a:rPr kumimoji="1" lang="en-US" altLang="zh-CN" sz="14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a:t>
                      </a:r>
                      <a:r>
                        <a:rPr kumimoji="1" lang="zh-CN" altLang="en-US" sz="14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含县</a:t>
                      </a:r>
                      <a:r>
                        <a:rPr kumimoji="1" lang="en-US" altLang="zh-CN" sz="14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a:t>
                      </a:r>
                      <a:r>
                        <a:rPr kumimoji="1" lang="zh-CN" altLang="en-US" sz="14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级科技主管部门立项的费用；</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0635">
                <a:tc>
                  <a:txBody>
                    <a:bodyPr/>
                    <a:lstStyle/>
                    <a:p>
                      <a:pPr marL="0" marR="0" lvl="0" indent="0" algn="l" defTabSz="914400" rtl="0" eaLnBrk="1" fontAlgn="base" latinLnBrk="0" hangingPunct="1">
                        <a:lnSpc>
                          <a:spcPct val="100000"/>
                        </a:lnSpc>
                        <a:spcBef>
                          <a:spcPct val="20000"/>
                        </a:spcBef>
                        <a:spcAft>
                          <a:spcPct val="0"/>
                        </a:spcAft>
                        <a:buClrTx/>
                        <a:buSzTx/>
                        <a:buFontTx/>
                        <a:buNone/>
                        <a:defRPr/>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企事业单位委托</a:t>
                      </a:r>
                      <a:r>
                        <a:rPr kumimoji="1" lang="zh-CN" altLang="en-US" sz="14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及技术转让经费</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16</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defRPr/>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主要包括横向经费 </a:t>
                      </a:r>
                      <a:r>
                        <a:rPr kumimoji="1" lang="zh-CN" altLang="en-US" sz="14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和表</a:t>
                      </a:r>
                      <a:r>
                        <a:rPr kumimoji="1" lang="en-US" altLang="zh-CN" sz="14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6</a:t>
                      </a:r>
                      <a:r>
                        <a:rPr kumimoji="1" lang="zh-CN" altLang="en-US" sz="14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中技术转让实到经费；</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0679">
                <a:tc>
                  <a:txBody>
                    <a:bodyPr/>
                    <a:lstStyle/>
                    <a:p>
                      <a:pPr marL="0" marR="0" lvl="0" indent="0" algn="l" defTabSz="914400" rtl="0" eaLnBrk="1" fontAlgn="base" latinLnBrk="0" hangingPunct="1">
                        <a:lnSpc>
                          <a:spcPct val="100000"/>
                        </a:lnSpc>
                        <a:spcBef>
                          <a:spcPct val="20000"/>
                        </a:spcBef>
                        <a:spcAft>
                          <a:spcPct val="0"/>
                        </a:spcAft>
                        <a:buClrTx/>
                        <a:buSzTx/>
                        <a:buFontTx/>
                        <a:buNone/>
                        <a:defRPr/>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其中</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进入学校财务部分</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17</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由学校财务负责管理的费用，不包括独立法人企业费用</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729">
                <a:tc>
                  <a:txBody>
                    <a:bodyPr/>
                    <a:lstStyle/>
                    <a:p>
                      <a:pPr marL="0" marR="0" lvl="0" indent="0" algn="l" defTabSz="914400" rtl="0" eaLnBrk="1" fontAlgn="base" latinLnBrk="0" hangingPunct="1">
                        <a:lnSpc>
                          <a:spcPct val="100000"/>
                        </a:lnSpc>
                        <a:spcBef>
                          <a:spcPct val="20000"/>
                        </a:spcBef>
                        <a:spcAft>
                          <a:spcPct val="0"/>
                        </a:spcAft>
                        <a:buClrTx/>
                        <a:buSzTx/>
                        <a:buFontTx/>
                        <a:buNone/>
                        <a:defRPr/>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当年学校科技经费</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18</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学校从各种收入中筹集用于科技活动的费用；</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846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其中</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为国家科技计划项目配套</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19</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defRPr/>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包括国家</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863</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计划、</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973</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计划及国家基金项目等；</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6729">
                <a:tc>
                  <a:txBody>
                    <a:bodyPr/>
                    <a:lstStyle/>
                    <a:p>
                      <a:pPr marL="0" marR="0" lvl="0" indent="0" algn="l" defTabSz="914400" rtl="0" eaLnBrk="1" fontAlgn="base" latinLnBrk="0" hangingPunct="1">
                        <a:lnSpc>
                          <a:spcPct val="100000"/>
                        </a:lnSpc>
                        <a:spcBef>
                          <a:spcPct val="20000"/>
                        </a:spcBef>
                        <a:spcAft>
                          <a:spcPct val="0"/>
                        </a:spcAft>
                        <a:buClrTx/>
                        <a:buSzTx/>
                        <a:buFontTx/>
                        <a:buNone/>
                        <a:defRPr/>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金融机构贷款</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defRPr/>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通过金融贷款开展科技活动的费用；</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5843">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国外资金</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21</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defRPr/>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主要是指外国资金支持开展项目的费用；</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341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其他资金</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难以归入上述项目的资金</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Rectangle 4"/>
          <p:cNvSpPr>
            <a:spLocks noChangeArrowheads="1"/>
          </p:cNvSpPr>
          <p:nvPr/>
        </p:nvSpPr>
        <p:spPr bwMode="auto">
          <a:xfrm>
            <a:off x="714348" y="928670"/>
            <a:ext cx="3816350" cy="369332"/>
          </a:xfrm>
          <a:prstGeom prst="rect">
            <a:avLst/>
          </a:prstGeom>
          <a:noFill/>
          <a:ln w="28575" algn="ctr">
            <a:noFill/>
            <a:miter lim="800000"/>
          </a:ln>
        </p:spPr>
        <p:txBody>
          <a:bodyPr lIns="0" tIns="0" rIns="0" bIns="0">
            <a:spAutoFit/>
          </a:bodyPr>
          <a:lstStyle/>
          <a:p>
            <a:pPr indent="-228600" algn="l"/>
            <a:r>
              <a:rPr lang="en-US" altLang="zh-CN" dirty="0">
                <a:solidFill>
                  <a:srgbClr val="0033CC"/>
                </a:solidFill>
              </a:rPr>
              <a:t>  </a:t>
            </a:r>
            <a:r>
              <a:rPr lang="zh-CN" altLang="en-US" sz="2400" b="1" dirty="0">
                <a:solidFill>
                  <a:srgbClr val="0033CC"/>
                </a:solidFill>
              </a:rPr>
              <a:t>表</a:t>
            </a:r>
            <a:r>
              <a:rPr lang="en-US" altLang="zh-CN" sz="2400" b="1" dirty="0">
                <a:solidFill>
                  <a:srgbClr val="0033CC"/>
                </a:solidFill>
              </a:rPr>
              <a:t>2 </a:t>
            </a:r>
            <a:r>
              <a:rPr lang="zh-CN" altLang="en-US" sz="2400" b="1" dirty="0">
                <a:solidFill>
                  <a:srgbClr val="0033CC"/>
                </a:solidFill>
              </a:rPr>
              <a:t>填报样板</a:t>
            </a:r>
            <a:r>
              <a:rPr lang="zh-CN" altLang="en-US" sz="2400" b="1" dirty="0">
                <a:solidFill>
                  <a:srgbClr val="FD0903"/>
                </a:solidFill>
              </a:rPr>
              <a:t>（续</a:t>
            </a:r>
            <a:r>
              <a:rPr lang="en-US" altLang="zh-CN" sz="2400" b="1" dirty="0">
                <a:solidFill>
                  <a:srgbClr val="FD0903"/>
                </a:solidFill>
              </a:rPr>
              <a:t>1</a:t>
            </a:r>
            <a:r>
              <a:rPr lang="zh-CN" altLang="en-US" sz="2400" b="1" dirty="0">
                <a:solidFill>
                  <a:srgbClr val="FD0903"/>
                </a:solidFill>
              </a:rPr>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6</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graphicFrame>
        <p:nvGraphicFramePr>
          <p:cNvPr id="5" name="Group 145"/>
          <p:cNvGraphicFramePr/>
          <p:nvPr/>
        </p:nvGraphicFramePr>
        <p:xfrm>
          <a:off x="755650" y="1341438"/>
          <a:ext cx="7704138" cy="4854602"/>
        </p:xfrm>
        <a:graphic>
          <a:graphicData uri="http://schemas.openxmlformats.org/drawingml/2006/table">
            <a:tbl>
              <a:tblPr/>
              <a:tblGrid>
                <a:gridCol w="2686050"/>
                <a:gridCol w="674688"/>
                <a:gridCol w="4343400"/>
              </a:tblGrid>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经费名称</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4325">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三、当年经费支出合计</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23</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23</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=25+30</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a:t>
                      </a:r>
                      <a:endParaRPr kumimoji="1" lang="zh-CN" altLang="en-US" sz="1600" b="1" i="0" u="none" strike="noStrike" cap="none" normalizeH="0" baseline="0" dirty="0" smtClean="0">
                        <a:ln>
                          <a:noFill/>
                        </a:ln>
                        <a:solidFill>
                          <a:srgbClr val="FD0903"/>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290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其中：</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R&amp;D</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经费支出合计</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24</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表</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41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中与</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L3</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对应的编号为</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02+03+04</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之和</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8575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转拨给外单位经费</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25</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5">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是指转给项目合作研究单位的费用，由合作单位按项</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目运行计划进行支出，但不包括外协加工费。转出后</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的费用，项目负责单位不再支配；</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448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其中：对国内研究机构</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26</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33178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对国内高等学校</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27</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354013">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对国内企业</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28</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28733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对境外机构</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29</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34290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内部支出经费合计</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30</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=23</a:t>
                      </a:r>
                      <a:r>
                        <a:rPr kumimoji="1" lang="en-US"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25</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=31+32+33+35+36+37</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23896">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人员劳务费</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31</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包括各种形式的工资、补助工资、津贴、价格补贴、奖金、福利、失业保险、养老保险、医疗保险、工伤保险、人民助学金等。科研人员工资</a:t>
                      </a:r>
                      <a:r>
                        <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a:t>
                      </a:r>
                      <a:r>
                        <a:rPr kumimoji="1" lang="zh-CN" altLang="en-US"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和科研人员工资</a:t>
                      </a:r>
                      <a:r>
                        <a:rPr kumimoji="1" lang="en-US" altLang="zh-CN"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a:t>
                      </a:r>
                      <a:r>
                        <a:rPr kumimoji="1" lang="zh-CN" altLang="en-US" sz="12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的支出也包含在内 ；</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业务费</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2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rPr>
                        <a:t>指从事科技活动的全部消耗性支出。如药品材料费、水电费、差旅费、计算机机时费、资料印刷费等； </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3876">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固定资产购置费</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33</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2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rPr>
                        <a:t>指使用非基建项目资金购置的按固定资产管理的仪器设备费用和为研究所</a:t>
                      </a:r>
                      <a:r>
                        <a:rPr kumimoji="1" lang="en-US" altLang="zh-CN" sz="12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rPr>
                        <a:t>(</a:t>
                      </a:r>
                      <a:r>
                        <a:rPr kumimoji="1" lang="zh-CN" altLang="en-US" sz="12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rPr>
                        <a:t>室</a:t>
                      </a:r>
                      <a:r>
                        <a:rPr kumimoji="1" lang="en-US" altLang="zh-CN" sz="12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rPr>
                        <a:t>)</a:t>
                      </a:r>
                      <a:r>
                        <a:rPr kumimoji="1" lang="zh-CN" altLang="en-US" sz="1200" b="1" i="0" u="none" strike="noStrike" cap="none" normalizeH="0" baseline="0" dirty="0" smtClean="0">
                          <a:ln>
                            <a:noFill/>
                          </a:ln>
                          <a:solidFill>
                            <a:srgbClr val="000000"/>
                          </a:solidFill>
                          <a:effectLst/>
                          <a:latin typeface="Times New Roman" panose="02020603050405020304" pitchFamily="18" charset="0"/>
                          <a:ea typeface="宋体" panose="02010600030101010101" pitchFamily="2" charset="-122"/>
                        </a:rPr>
                        <a:t>设备改造、维修支付的费用等 ；</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290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其中</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仪器设备费</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34</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1" lang="zh-CN"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Rectangle 4"/>
          <p:cNvSpPr>
            <a:spLocks noChangeArrowheads="1"/>
          </p:cNvSpPr>
          <p:nvPr/>
        </p:nvSpPr>
        <p:spPr bwMode="auto">
          <a:xfrm>
            <a:off x="785786" y="928670"/>
            <a:ext cx="3816350" cy="369332"/>
          </a:xfrm>
          <a:prstGeom prst="rect">
            <a:avLst/>
          </a:prstGeom>
          <a:noFill/>
          <a:ln w="28575" algn="ctr">
            <a:noFill/>
            <a:miter lim="800000"/>
          </a:ln>
        </p:spPr>
        <p:txBody>
          <a:bodyPr lIns="0" tIns="0" rIns="0" bIns="0">
            <a:spAutoFit/>
          </a:bodyPr>
          <a:lstStyle/>
          <a:p>
            <a:pPr indent="-228600" algn="l"/>
            <a:r>
              <a:rPr lang="en-US" altLang="zh-CN" sz="2400" b="1" dirty="0">
                <a:solidFill>
                  <a:srgbClr val="0033CC"/>
                </a:solidFill>
              </a:rPr>
              <a:t>  </a:t>
            </a:r>
            <a:r>
              <a:rPr lang="zh-CN" altLang="en-US" sz="2400" b="1" dirty="0">
                <a:solidFill>
                  <a:srgbClr val="0033CC"/>
                </a:solidFill>
              </a:rPr>
              <a:t>表</a:t>
            </a:r>
            <a:r>
              <a:rPr lang="en-US" altLang="zh-CN" sz="2400" b="1" dirty="0">
                <a:solidFill>
                  <a:srgbClr val="0033CC"/>
                </a:solidFill>
              </a:rPr>
              <a:t>2 </a:t>
            </a:r>
            <a:r>
              <a:rPr lang="zh-CN" altLang="en-US" sz="2400" b="1" dirty="0">
                <a:solidFill>
                  <a:srgbClr val="0033CC"/>
                </a:solidFill>
              </a:rPr>
              <a:t>填报样板</a:t>
            </a:r>
            <a:r>
              <a:rPr lang="zh-CN" altLang="en-US" sz="2400" b="1" dirty="0">
                <a:solidFill>
                  <a:srgbClr val="FD0903"/>
                </a:solidFill>
              </a:rPr>
              <a:t>（续</a:t>
            </a:r>
            <a:r>
              <a:rPr lang="en-US" altLang="zh-CN" sz="2400" b="1" dirty="0">
                <a:solidFill>
                  <a:srgbClr val="FD0903"/>
                </a:solidFill>
              </a:rPr>
              <a:t>2</a:t>
            </a:r>
            <a:r>
              <a:rPr lang="zh-CN" altLang="en-US" sz="2400" b="1" dirty="0">
                <a:solidFill>
                  <a:srgbClr val="FD0903"/>
                </a:solidFill>
              </a:rPr>
              <a: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7</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graphicFrame>
        <p:nvGraphicFramePr>
          <p:cNvPr id="5" name="Group 123"/>
          <p:cNvGraphicFramePr/>
          <p:nvPr/>
        </p:nvGraphicFramePr>
        <p:xfrm>
          <a:off x="755650" y="1341438"/>
          <a:ext cx="7777163" cy="4851086"/>
        </p:xfrm>
        <a:graphic>
          <a:graphicData uri="http://schemas.openxmlformats.org/drawingml/2006/table">
            <a:tbl>
              <a:tblPr/>
              <a:tblGrid>
                <a:gridCol w="2711450"/>
                <a:gridCol w="681038"/>
                <a:gridCol w="4384675"/>
              </a:tblGrid>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经费名称</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0363">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上缴税金</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35</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指学校从研究经费中实际上缴财政的各种税金 ；</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463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管理费</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36</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不再用于项目的费用，凡有横向项目的学校均应该有；</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6863">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其他支出</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37</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不能列入以上各项的费用；</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923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四、当年结余经费合计</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38</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当年科技经费年底实际结余数，以财务提供数据为准；</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480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银行存款</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39</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年底尚未使用的费用；</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90513">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暂付款</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40</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已经支付出去，但尚未进行报帐的费用；</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9563">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  他</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41</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不能列入前两项（</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39</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40</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）的费用，这种情况很少；</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2413">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附：</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1" lang="zh-CN"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1" lang="zh-CN"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2413">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当年科研基建投入（千元）</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特指当年学校用于科研部分的基建投入与支出，如果</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与教学等混用，可按实际比例计算后填报；</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0003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当年科研基建支出（千元）</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43</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33178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其中：土建工程</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44</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1" lang="zh-CN"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57175">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仪器设备</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45</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1" lang="zh-CN"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38200">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在岗人员人均年工资</a:t>
                      </a: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千元</a:t>
                      </a:r>
                      <a:r>
                        <a:rPr kumimoji="1" lang="en-US" altLang="zh-CN" sz="14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46</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2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工资单中前２项之和，即</a:t>
                      </a:r>
                      <a:r>
                        <a:rPr kumimoji="1" lang="zh-CN" altLang="en-US" sz="1400" b="1" i="0" u="none" strike="noStrike" cap="none" normalizeH="0" baseline="0" dirty="0" smtClean="0">
                          <a:ln>
                            <a:noFill/>
                          </a:ln>
                          <a:solidFill>
                            <a:srgbClr val="FD0903"/>
                          </a:solidFill>
                          <a:effectLst/>
                          <a:latin typeface="宋体" panose="02010600030101010101" pitchFamily="2" charset="-122"/>
                          <a:ea typeface="宋体" panose="02010600030101010101" pitchFamily="2" charset="-122"/>
                        </a:rPr>
                        <a:t>岗位工资和薪级工资</a:t>
                      </a:r>
                      <a:r>
                        <a:rPr kumimoji="1" lang="zh-CN" altLang="en-US" sz="14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。除此</a:t>
                      </a:r>
                    </a:p>
                    <a:p>
                      <a:pPr marL="0" marR="0" lvl="0" indent="0" algn="l" defTabSz="914400" rtl="0" eaLnBrk="1" fontAlgn="base" latinLnBrk="0" hangingPunct="1">
                        <a:lnSpc>
                          <a:spcPct val="12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 之外的其他收入，如岗位津贴、生活补贴等均不应统</a:t>
                      </a:r>
                    </a:p>
                    <a:p>
                      <a:pPr marL="0" marR="0" lvl="0" indent="0" algn="l" defTabSz="914400" rtl="0" eaLnBrk="1" fontAlgn="base" latinLnBrk="0" hangingPunct="1">
                        <a:lnSpc>
                          <a:spcPct val="12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 计在内。</a:t>
                      </a:r>
                      <a:endPar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Rectangle 4"/>
          <p:cNvSpPr>
            <a:spLocks noChangeArrowheads="1"/>
          </p:cNvSpPr>
          <p:nvPr/>
        </p:nvSpPr>
        <p:spPr bwMode="auto">
          <a:xfrm>
            <a:off x="785786" y="928670"/>
            <a:ext cx="3816350" cy="369332"/>
          </a:xfrm>
          <a:prstGeom prst="rect">
            <a:avLst/>
          </a:prstGeom>
          <a:noFill/>
          <a:ln w="28575" algn="ctr">
            <a:noFill/>
            <a:miter lim="800000"/>
          </a:ln>
        </p:spPr>
        <p:txBody>
          <a:bodyPr lIns="0" tIns="0" rIns="0" bIns="0">
            <a:spAutoFit/>
          </a:bodyPr>
          <a:lstStyle/>
          <a:p>
            <a:pPr indent="-228600" algn="l"/>
            <a:r>
              <a:rPr lang="en-US" altLang="zh-CN" dirty="0">
                <a:solidFill>
                  <a:srgbClr val="0033CC"/>
                </a:solidFill>
              </a:rPr>
              <a:t>  </a:t>
            </a:r>
            <a:r>
              <a:rPr lang="zh-CN" altLang="en-US" sz="2400" b="1" dirty="0">
                <a:solidFill>
                  <a:srgbClr val="0033CC"/>
                </a:solidFill>
              </a:rPr>
              <a:t>表</a:t>
            </a:r>
            <a:r>
              <a:rPr lang="en-US" altLang="zh-CN" sz="2400" b="1" dirty="0">
                <a:solidFill>
                  <a:srgbClr val="0033CC"/>
                </a:solidFill>
              </a:rPr>
              <a:t>2 </a:t>
            </a:r>
            <a:r>
              <a:rPr lang="zh-CN" altLang="en-US" sz="2400" b="1" dirty="0">
                <a:solidFill>
                  <a:srgbClr val="0033CC"/>
                </a:solidFill>
              </a:rPr>
              <a:t>填报样板</a:t>
            </a:r>
            <a:r>
              <a:rPr lang="zh-CN" altLang="en-US" sz="2400" b="1" dirty="0">
                <a:solidFill>
                  <a:srgbClr val="FD0903"/>
                </a:solidFill>
              </a:rPr>
              <a:t>（续</a:t>
            </a:r>
            <a:r>
              <a:rPr lang="en-US" altLang="zh-CN" sz="2400" b="1" dirty="0">
                <a:solidFill>
                  <a:srgbClr val="FD0903"/>
                </a:solidFill>
              </a:rPr>
              <a:t>3</a:t>
            </a:r>
            <a:r>
              <a:rPr lang="zh-CN" altLang="en-US" sz="2400" b="1" dirty="0">
                <a:solidFill>
                  <a:srgbClr val="FD0903"/>
                </a:solidFill>
              </a:rPr>
              <a: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8</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8"/>
          <p:cNvSpPr>
            <a:spLocks noChangeArrowheads="1"/>
          </p:cNvSpPr>
          <p:nvPr/>
        </p:nvSpPr>
        <p:spPr bwMode="auto">
          <a:xfrm>
            <a:off x="714348" y="981075"/>
            <a:ext cx="7786742" cy="5234007"/>
          </a:xfrm>
          <a:prstGeom prst="rect">
            <a:avLst/>
          </a:prstGeom>
          <a:noFill/>
          <a:ln w="9525">
            <a:noFill/>
            <a:miter lim="800000"/>
          </a:ln>
        </p:spPr>
        <p:txBody>
          <a:bodyPr/>
          <a:lstStyle/>
          <a:p>
            <a:pPr marL="342900" indent="-342900" algn="l" eaLnBrk="1" hangingPunct="1">
              <a:spcBef>
                <a:spcPct val="20000"/>
              </a:spcBef>
            </a:pPr>
            <a:r>
              <a:rPr lang="zh-CN" altLang="en-US" sz="2800" b="1" dirty="0">
                <a:solidFill>
                  <a:schemeClr val="tx1"/>
                </a:solidFill>
                <a:latin typeface="Times New Roman" panose="02020603050405020304" pitchFamily="18" charset="0"/>
              </a:rPr>
              <a:t>３、科技活动机构情况表</a:t>
            </a:r>
          </a:p>
          <a:p>
            <a:pPr marL="342900" indent="-342900" algn="l" eaLnBrk="1" hangingPunct="1">
              <a:spcBef>
                <a:spcPct val="20000"/>
              </a:spcBef>
            </a:pPr>
            <a:r>
              <a:rPr lang="zh-CN" altLang="en-US" sz="2000" b="1" dirty="0">
                <a:solidFill>
                  <a:srgbClr val="FD0903"/>
                </a:solidFill>
                <a:latin typeface="Times New Roman" panose="02020603050405020304" pitchFamily="18" charset="0"/>
              </a:rPr>
              <a:t>      </a:t>
            </a:r>
          </a:p>
          <a:p>
            <a:pPr marL="342900" indent="-342900" algn="l" eaLnBrk="1" hangingPunct="1">
              <a:spcBef>
                <a:spcPct val="20000"/>
              </a:spcBef>
            </a:pPr>
            <a:r>
              <a:rPr lang="zh-CN" altLang="en-US" sz="2000" b="1" dirty="0">
                <a:solidFill>
                  <a:srgbClr val="FD0903"/>
                </a:solidFill>
                <a:latin typeface="Times New Roman" panose="02020603050405020304" pitchFamily="18" charset="0"/>
              </a:rPr>
              <a:t>      </a:t>
            </a:r>
            <a:r>
              <a:rPr lang="zh-CN" altLang="en-US" sz="2800" b="1" dirty="0">
                <a:solidFill>
                  <a:srgbClr val="FD0903"/>
                </a:solidFill>
                <a:latin typeface="Times New Roman" panose="02020603050405020304" pitchFamily="18" charset="0"/>
              </a:rPr>
              <a:t>把握５个要点：</a:t>
            </a:r>
          </a:p>
          <a:p>
            <a:pPr marL="342900" indent="-342900" algn="l" eaLnBrk="1" hangingPunct="1">
              <a:spcBef>
                <a:spcPct val="20000"/>
              </a:spcBef>
            </a:pPr>
            <a:r>
              <a:rPr lang="en-US" altLang="zh-CN" sz="2000" b="1" dirty="0" smtClean="0">
                <a:solidFill>
                  <a:schemeClr val="tx1"/>
                </a:solidFill>
                <a:latin typeface="Times New Roman" panose="02020603050405020304" pitchFamily="18" charset="0"/>
              </a:rPr>
              <a:t>1</a:t>
            </a:r>
            <a:r>
              <a:rPr lang="zh-CN" altLang="en-US" sz="2000" b="1" dirty="0">
                <a:solidFill>
                  <a:schemeClr val="tx1"/>
                </a:solidFill>
                <a:latin typeface="Times New Roman" panose="02020603050405020304" pitchFamily="18" charset="0"/>
              </a:rPr>
              <a:t>）经国家、省部及主管部门批准的科技活动机构，学校自建的机构</a:t>
            </a:r>
          </a:p>
          <a:p>
            <a:pPr marL="342900" indent="-342900" algn="l" eaLnBrk="1" hangingPunct="1">
              <a:spcBef>
                <a:spcPct val="20000"/>
              </a:spcBef>
            </a:pPr>
            <a:r>
              <a:rPr lang="zh-CN" altLang="en-US" sz="2000" b="1" dirty="0">
                <a:solidFill>
                  <a:schemeClr val="tx1"/>
                </a:solidFill>
                <a:latin typeface="Times New Roman" panose="02020603050405020304" pitchFamily="18" charset="0"/>
              </a:rPr>
              <a:t>      不可填报；</a:t>
            </a:r>
          </a:p>
          <a:p>
            <a:pPr marL="342900" indent="-342900" algn="l" eaLnBrk="1" hangingPunct="1">
              <a:spcBef>
                <a:spcPct val="20000"/>
              </a:spcBef>
            </a:pPr>
            <a:r>
              <a:rPr lang="en-US" altLang="zh-CN" sz="2000" b="1" dirty="0">
                <a:solidFill>
                  <a:schemeClr val="tx1"/>
                </a:solidFill>
                <a:latin typeface="Times New Roman" panose="02020603050405020304" pitchFamily="18" charset="0"/>
              </a:rPr>
              <a:t>2</a:t>
            </a:r>
            <a:r>
              <a:rPr lang="zh-CN" altLang="en-US" sz="2000" b="1" dirty="0">
                <a:solidFill>
                  <a:schemeClr val="tx1"/>
                </a:solidFill>
                <a:latin typeface="Times New Roman" panose="02020603050405020304" pitchFamily="18" charset="0"/>
              </a:rPr>
              <a:t>）由企业或研究机构出资，与高校共建的机构；</a:t>
            </a:r>
          </a:p>
          <a:p>
            <a:pPr marL="342900" indent="-342900" algn="l" eaLnBrk="1" hangingPunct="1">
              <a:spcBef>
                <a:spcPct val="20000"/>
              </a:spcBef>
            </a:pPr>
            <a:r>
              <a:rPr lang="en-US" altLang="zh-CN" sz="2000" b="1" dirty="0">
                <a:solidFill>
                  <a:schemeClr val="tx1"/>
                </a:solidFill>
                <a:latin typeface="Times New Roman" panose="02020603050405020304" pitchFamily="18" charset="0"/>
              </a:rPr>
              <a:t>3</a:t>
            </a:r>
            <a:r>
              <a:rPr lang="zh-CN" altLang="en-US" sz="2000" b="1" dirty="0">
                <a:solidFill>
                  <a:schemeClr val="tx1"/>
                </a:solidFill>
                <a:latin typeface="Times New Roman" panose="02020603050405020304" pitchFamily="18" charset="0"/>
              </a:rPr>
              <a:t>）对于一个机构（一套人马）具有多个名称、级别不同的机构，原</a:t>
            </a:r>
          </a:p>
          <a:p>
            <a:pPr marL="342900" indent="-342900" algn="l" eaLnBrk="1" hangingPunct="1">
              <a:spcBef>
                <a:spcPct val="20000"/>
              </a:spcBef>
            </a:pPr>
            <a:r>
              <a:rPr lang="zh-CN" altLang="en-US" sz="2000" b="1" dirty="0">
                <a:solidFill>
                  <a:schemeClr val="tx1"/>
                </a:solidFill>
                <a:latin typeface="Times New Roman" panose="02020603050405020304" pitchFamily="18" charset="0"/>
              </a:rPr>
              <a:t>      则上只能选择最高的一个名称填报；</a:t>
            </a:r>
          </a:p>
          <a:p>
            <a:pPr marL="342900" indent="-342900" algn="l" eaLnBrk="1" hangingPunct="1">
              <a:spcBef>
                <a:spcPct val="20000"/>
              </a:spcBef>
            </a:pPr>
            <a:r>
              <a:rPr lang="en-US" altLang="zh-CN" sz="2000" b="1" dirty="0">
                <a:solidFill>
                  <a:schemeClr val="tx1"/>
                </a:solidFill>
                <a:latin typeface="Times New Roman" panose="02020603050405020304" pitchFamily="18" charset="0"/>
              </a:rPr>
              <a:t>4</a:t>
            </a:r>
            <a:r>
              <a:rPr lang="zh-CN" altLang="en-US" sz="2000" b="1" dirty="0">
                <a:solidFill>
                  <a:schemeClr val="tx1"/>
                </a:solidFill>
                <a:latin typeface="Times New Roman" panose="02020603050405020304" pitchFamily="18" charset="0"/>
              </a:rPr>
              <a:t>）如果某校一定要依名称不同分别上报时，该机构的人员组成及资</a:t>
            </a:r>
          </a:p>
          <a:p>
            <a:pPr marL="342900" indent="-342900" algn="l" eaLnBrk="1" hangingPunct="1">
              <a:spcBef>
                <a:spcPct val="20000"/>
              </a:spcBef>
            </a:pPr>
            <a:r>
              <a:rPr lang="zh-CN" altLang="en-US" sz="2000" b="1" dirty="0">
                <a:solidFill>
                  <a:schemeClr val="tx1"/>
                </a:solidFill>
                <a:latin typeface="Times New Roman" panose="02020603050405020304" pitchFamily="18" charset="0"/>
              </a:rPr>
              <a:t>      产总额也</a:t>
            </a:r>
            <a:r>
              <a:rPr lang="zh-CN" altLang="en-US" sz="2000" b="1" dirty="0">
                <a:solidFill>
                  <a:srgbClr val="FD0903"/>
                </a:solidFill>
                <a:latin typeface="Times New Roman" panose="02020603050405020304" pitchFamily="18" charset="0"/>
              </a:rPr>
              <a:t>必须按比例进行一定的拆分</a:t>
            </a:r>
            <a:r>
              <a:rPr lang="zh-CN" altLang="en-US" sz="2000" b="1" dirty="0">
                <a:solidFill>
                  <a:schemeClr val="tx1"/>
                </a:solidFill>
                <a:latin typeface="Times New Roman" panose="02020603050405020304" pitchFamily="18" charset="0"/>
              </a:rPr>
              <a:t>，否则，人员数和资产数都</a:t>
            </a:r>
          </a:p>
          <a:p>
            <a:pPr marL="342900" indent="-342900" algn="l" eaLnBrk="1" hangingPunct="1">
              <a:spcBef>
                <a:spcPct val="20000"/>
              </a:spcBef>
            </a:pPr>
            <a:r>
              <a:rPr lang="zh-CN" altLang="en-US" sz="2000" b="1" dirty="0">
                <a:solidFill>
                  <a:schemeClr val="tx1"/>
                </a:solidFill>
                <a:latin typeface="Times New Roman" panose="02020603050405020304" pitchFamily="18" charset="0"/>
              </a:rPr>
              <a:t>      会成倍的增加，就会造成与真实数据总量不符的情况； </a:t>
            </a:r>
          </a:p>
          <a:p>
            <a:pPr marL="342900" indent="-342900" algn="l" eaLnBrk="1" hangingPunct="1">
              <a:spcBef>
                <a:spcPct val="20000"/>
              </a:spcBef>
            </a:pPr>
            <a:r>
              <a:rPr lang="en-US" altLang="zh-CN" sz="2000" b="1" dirty="0">
                <a:solidFill>
                  <a:schemeClr val="tx1"/>
                </a:solidFill>
                <a:latin typeface="Times New Roman" panose="02020603050405020304" pitchFamily="18" charset="0"/>
              </a:rPr>
              <a:t>5</a:t>
            </a:r>
            <a:r>
              <a:rPr lang="zh-CN" altLang="en-US" sz="2000" b="1" dirty="0">
                <a:solidFill>
                  <a:schemeClr val="tx1"/>
                </a:solidFill>
                <a:latin typeface="Times New Roman" panose="02020603050405020304" pitchFamily="18" charset="0"/>
              </a:rPr>
              <a:t>）高校的教研室及教学用实验室均不在此填报</a:t>
            </a:r>
            <a:r>
              <a:rPr lang="zh-CN" altLang="en-US" sz="2000" b="1" dirty="0" smtClean="0">
                <a:solidFill>
                  <a:schemeClr val="tx1"/>
                </a:solidFill>
                <a:latin typeface="Times New Roman" panose="02020603050405020304" pitchFamily="18" charset="0"/>
              </a:rPr>
              <a:t>。</a:t>
            </a:r>
            <a:endParaRPr lang="en-US" altLang="zh-CN" sz="2000" b="1" dirty="0" smtClean="0">
              <a:solidFill>
                <a:schemeClr val="tx1"/>
              </a:solidFill>
              <a:latin typeface="Times New Roman" panose="02020603050405020304" pitchFamily="18" charset="0"/>
            </a:endParaRPr>
          </a:p>
          <a:p>
            <a:pPr marL="342900" indent="-342900" algn="l" eaLnBrk="1" hangingPunct="1">
              <a:spcBef>
                <a:spcPct val="20000"/>
              </a:spcBef>
            </a:pPr>
            <a:endParaRPr lang="zh-CN" altLang="en-US" sz="2000" b="1" dirty="0">
              <a:solidFill>
                <a:schemeClr val="tx1"/>
              </a:solidFill>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9</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graphicFrame>
        <p:nvGraphicFramePr>
          <p:cNvPr id="5" name="Group 156"/>
          <p:cNvGraphicFramePr/>
          <p:nvPr/>
        </p:nvGraphicFramePr>
        <p:xfrm>
          <a:off x="755650" y="1341438"/>
          <a:ext cx="7704138" cy="4725990"/>
        </p:xfrm>
        <a:graphic>
          <a:graphicData uri="http://schemas.openxmlformats.org/drawingml/2006/table">
            <a:tbl>
              <a:tblPr/>
              <a:tblGrid>
                <a:gridCol w="568325"/>
                <a:gridCol w="1447800"/>
                <a:gridCol w="5688013"/>
              </a:tblGrid>
              <a:tr h="50482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1" lang="zh-CN"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机构名称</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按批准的机构名称填报</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机构类型</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pt-BR"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0 R&amp;D</a:t>
                      </a:r>
                      <a:r>
                        <a:rPr kumimoji="1" lang="zh-CN" altLang="pt-BR"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机构；</a:t>
                      </a:r>
                      <a:r>
                        <a:rPr kumimoji="1" lang="pt-BR"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 </a:t>
                      </a:r>
                      <a:r>
                        <a:rPr kumimoji="1" lang="zh-CN" altLang="pt-BR"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其他机构</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239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L2</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机构类别</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10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国家实验室；</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20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国家重点实验室；</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30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国家专业实验室；</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41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省部共建实验室；</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42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省部级实验室； </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50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国家工程（技术）研究中心；</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60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省部级工程技术研究中</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心；</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70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其它主管部门机构</a:t>
                      </a:r>
                    </a:p>
                  </a:txBody>
                  <a:tcPr marL="0" marR="0" marT="0" marB="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323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L3</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学科分类</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选择学科代码中的前</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5</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位数</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8748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L4</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组成形式</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1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本校独办机构</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指本校独办的省部级以上机构；</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校际联合机构</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学校与学校之间联合建立的科技机构；</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与国内企业、研究院等联合建立的合办的科技机构；</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与国外企业、机构联合建立、合办的科技机构。</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Rectangle 4"/>
          <p:cNvSpPr>
            <a:spLocks noChangeArrowheads="1"/>
          </p:cNvSpPr>
          <p:nvPr/>
        </p:nvSpPr>
        <p:spPr bwMode="auto">
          <a:xfrm>
            <a:off x="785786" y="928670"/>
            <a:ext cx="3816350" cy="369332"/>
          </a:xfrm>
          <a:prstGeom prst="rect">
            <a:avLst/>
          </a:prstGeom>
          <a:noFill/>
          <a:ln w="28575" algn="ctr">
            <a:noFill/>
            <a:miter lim="800000"/>
          </a:ln>
        </p:spPr>
        <p:txBody>
          <a:bodyPr lIns="0" tIns="0" rIns="0" bIns="0">
            <a:spAutoFit/>
          </a:bodyPr>
          <a:lstStyle/>
          <a:p>
            <a:pPr indent="-228600" algn="l"/>
            <a:r>
              <a:rPr lang="en-US" altLang="zh-CN" dirty="0">
                <a:solidFill>
                  <a:srgbClr val="0033CC"/>
                </a:solidFill>
              </a:rPr>
              <a:t>  </a:t>
            </a:r>
            <a:r>
              <a:rPr lang="zh-CN" altLang="en-US" sz="2400" b="1" dirty="0">
                <a:solidFill>
                  <a:srgbClr val="0033CC"/>
                </a:solidFill>
              </a:rPr>
              <a:t>表</a:t>
            </a:r>
            <a:r>
              <a:rPr lang="en-US" altLang="zh-CN" sz="2400" b="1" dirty="0">
                <a:solidFill>
                  <a:srgbClr val="0033CC"/>
                </a:solidFill>
              </a:rPr>
              <a:t>3 </a:t>
            </a:r>
            <a:r>
              <a:rPr lang="zh-CN" altLang="en-US" sz="2400" b="1" dirty="0">
                <a:solidFill>
                  <a:srgbClr val="0033CC"/>
                </a:solidFill>
              </a:rPr>
              <a:t>填报样板</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10</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graphicFrame>
        <p:nvGraphicFramePr>
          <p:cNvPr id="5" name="Group 537"/>
          <p:cNvGraphicFramePr/>
          <p:nvPr/>
        </p:nvGraphicFramePr>
        <p:xfrm>
          <a:off x="827088" y="1341438"/>
          <a:ext cx="7632700" cy="4984753"/>
        </p:xfrm>
        <a:graphic>
          <a:graphicData uri="http://schemas.openxmlformats.org/drawingml/2006/table">
            <a:tbl>
              <a:tblPr/>
              <a:tblGrid>
                <a:gridCol w="563562"/>
                <a:gridCol w="1452563"/>
                <a:gridCol w="5616575"/>
              </a:tblGrid>
              <a:tr h="3540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说    明</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667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L5</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从业人员</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按统计年度内在科技机构中的人头数统计；</a:t>
                      </a:r>
                      <a:r>
                        <a:rPr kumimoji="1"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083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L6</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其中</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博士毕业</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机构中博士毕业的人头数；</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083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L7</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硕士毕业</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机构中硕士毕业的人头数；</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59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L8</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合计</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为以下</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4</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项之和，即：</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L9+L10+L11+L12</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877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L9</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高级职称</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这里的数据均为全时人数及非全时折合成全时的人数。如张</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某、李某当年从事科技工作的时间都达到了</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10</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个月，即为</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2</a:t>
                      </a:r>
                    </a:p>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个全时人数。再如王某、赵某、秦某、谢某等 </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4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位当年从事</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科技工作的时间分别为</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6</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个月、</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5</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个月、</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5</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个月、</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4</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个月，即可</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折合为</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2</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个全时人数</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6+5+5+4</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/10]</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242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L10</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中级职称</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3667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L11</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初级职称</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35877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L12</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其他</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6032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L13</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培养研究生</a:t>
                      </a:r>
                    </a:p>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人数</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按</a:t>
                      </a:r>
                      <a:r>
                        <a:rPr kumimoji="1" lang="en-US" altLang="zh-CN"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2017</a:t>
                      </a:r>
                      <a:r>
                        <a:rPr kumimoji="1" lang="zh-CN" altLang="en-US"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年</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度在科技机构内培养的研究生数，按人头数统计</a:t>
                      </a:r>
                      <a:r>
                        <a:rPr kumimoji="1" lang="zh-CN" altLang="en-US" sz="16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32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L14</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当年经费内部</a:t>
                      </a:r>
                    </a:p>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支出（千元）</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指机构内部当年实际的费用支出；</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32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L15</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pt-BR"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其中</a:t>
                      </a:r>
                      <a:r>
                        <a:rPr kumimoji="1" lang="pt-BR"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:R&amp;D</a:t>
                      </a:r>
                      <a:r>
                        <a:rPr kumimoji="1" lang="zh-CN" altLang="pt-BR"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支出（千元）</a:t>
                      </a:r>
                      <a:endPar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指</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L14</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之中属于</a:t>
                      </a:r>
                      <a:r>
                        <a:rPr kumimoji="1" lang="pt-BR"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R&amp;D</a:t>
                      </a:r>
                      <a:r>
                        <a:rPr kumimoji="1" lang="zh-CN" altLang="pt-BR"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支出的费用；</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Rectangle 4"/>
          <p:cNvSpPr>
            <a:spLocks noChangeArrowheads="1"/>
          </p:cNvSpPr>
          <p:nvPr/>
        </p:nvSpPr>
        <p:spPr bwMode="auto">
          <a:xfrm>
            <a:off x="785786" y="928670"/>
            <a:ext cx="3816350" cy="369332"/>
          </a:xfrm>
          <a:prstGeom prst="rect">
            <a:avLst/>
          </a:prstGeom>
          <a:noFill/>
          <a:ln w="28575" algn="ctr">
            <a:noFill/>
            <a:miter lim="800000"/>
          </a:ln>
        </p:spPr>
        <p:txBody>
          <a:bodyPr lIns="0" tIns="0" rIns="0" bIns="0">
            <a:spAutoFit/>
          </a:bodyPr>
          <a:lstStyle/>
          <a:p>
            <a:pPr indent="-228600" algn="l"/>
            <a:r>
              <a:rPr lang="en-US" altLang="zh-CN" dirty="0">
                <a:solidFill>
                  <a:srgbClr val="0033CC"/>
                </a:solidFill>
              </a:rPr>
              <a:t>  </a:t>
            </a:r>
            <a:r>
              <a:rPr lang="zh-CN" altLang="en-US" sz="2400" b="1" dirty="0">
                <a:solidFill>
                  <a:srgbClr val="0033CC"/>
                </a:solidFill>
              </a:rPr>
              <a:t>表</a:t>
            </a:r>
            <a:r>
              <a:rPr lang="en-US" altLang="zh-CN" sz="2400" b="1" dirty="0">
                <a:solidFill>
                  <a:srgbClr val="0033CC"/>
                </a:solidFill>
              </a:rPr>
              <a:t>3 </a:t>
            </a:r>
            <a:r>
              <a:rPr lang="zh-CN" altLang="en-US" sz="2400" b="1" dirty="0">
                <a:solidFill>
                  <a:srgbClr val="0033CC"/>
                </a:solidFill>
              </a:rPr>
              <a:t>填报样板</a:t>
            </a:r>
            <a:r>
              <a:rPr lang="zh-CN" altLang="en-US" sz="2400" b="1" dirty="0">
                <a:solidFill>
                  <a:srgbClr val="FD0903"/>
                </a:solidFill>
              </a:rPr>
              <a:t>（续</a:t>
            </a:r>
            <a:r>
              <a:rPr lang="en-US" altLang="zh-CN" sz="2400" b="1" dirty="0">
                <a:solidFill>
                  <a:srgbClr val="FD0903"/>
                </a:solidFill>
              </a:rPr>
              <a:t>1</a:t>
            </a:r>
            <a:r>
              <a:rPr lang="zh-CN" altLang="en-US" sz="2400" b="1" dirty="0">
                <a:solidFill>
                  <a:srgbClr val="FD0903"/>
                </a:solidFill>
              </a:rPr>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11</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7" name="Rectangle 4"/>
          <p:cNvSpPr>
            <a:spLocks noChangeArrowheads="1"/>
          </p:cNvSpPr>
          <p:nvPr/>
        </p:nvSpPr>
        <p:spPr bwMode="auto">
          <a:xfrm>
            <a:off x="785786" y="928670"/>
            <a:ext cx="3816350" cy="369332"/>
          </a:xfrm>
          <a:prstGeom prst="rect">
            <a:avLst/>
          </a:prstGeom>
          <a:noFill/>
          <a:ln w="28575" algn="ctr">
            <a:noFill/>
            <a:miter lim="800000"/>
          </a:ln>
        </p:spPr>
        <p:txBody>
          <a:bodyPr lIns="0" tIns="0" rIns="0" bIns="0">
            <a:spAutoFit/>
          </a:bodyPr>
          <a:lstStyle/>
          <a:p>
            <a:pPr indent="-228600" algn="l"/>
            <a:r>
              <a:rPr lang="en-US" altLang="zh-CN" dirty="0">
                <a:solidFill>
                  <a:srgbClr val="0033CC"/>
                </a:solidFill>
              </a:rPr>
              <a:t>  </a:t>
            </a:r>
            <a:r>
              <a:rPr lang="zh-CN" altLang="en-US" sz="2400" b="1" dirty="0">
                <a:solidFill>
                  <a:srgbClr val="0033CC"/>
                </a:solidFill>
              </a:rPr>
              <a:t>表</a:t>
            </a:r>
            <a:r>
              <a:rPr lang="en-US" altLang="zh-CN" sz="2400" b="1" dirty="0">
                <a:solidFill>
                  <a:srgbClr val="0033CC"/>
                </a:solidFill>
              </a:rPr>
              <a:t>3 </a:t>
            </a:r>
            <a:r>
              <a:rPr lang="zh-CN" altLang="en-US" sz="2400" b="1" dirty="0">
                <a:solidFill>
                  <a:srgbClr val="0033CC"/>
                </a:solidFill>
              </a:rPr>
              <a:t>填报样板</a:t>
            </a:r>
            <a:r>
              <a:rPr lang="zh-CN" altLang="en-US" sz="2400" b="1" dirty="0">
                <a:solidFill>
                  <a:srgbClr val="FD0903"/>
                </a:solidFill>
              </a:rPr>
              <a:t>（</a:t>
            </a:r>
            <a:r>
              <a:rPr lang="zh-CN" altLang="en-US" sz="2400" b="1" dirty="0" smtClean="0">
                <a:solidFill>
                  <a:srgbClr val="FD0903"/>
                </a:solidFill>
              </a:rPr>
              <a:t>续</a:t>
            </a:r>
            <a:r>
              <a:rPr lang="en-US" altLang="zh-CN" sz="2400" b="1" dirty="0" smtClean="0">
                <a:solidFill>
                  <a:srgbClr val="FD0903"/>
                </a:solidFill>
              </a:rPr>
              <a:t>2</a:t>
            </a:r>
            <a:r>
              <a:rPr lang="zh-CN" altLang="en-US" sz="2400" b="1" dirty="0" smtClean="0">
                <a:solidFill>
                  <a:srgbClr val="FD0903"/>
                </a:solidFill>
              </a:rPr>
              <a:t>）</a:t>
            </a:r>
            <a:endParaRPr lang="zh-CN" altLang="en-US" sz="2400" b="1" dirty="0">
              <a:solidFill>
                <a:srgbClr val="FD0903"/>
              </a:solidFill>
            </a:endParaRPr>
          </a:p>
        </p:txBody>
      </p:sp>
      <p:graphicFrame>
        <p:nvGraphicFramePr>
          <p:cNvPr id="8" name="Group 124"/>
          <p:cNvGraphicFramePr/>
          <p:nvPr/>
        </p:nvGraphicFramePr>
        <p:xfrm>
          <a:off x="827088" y="1341438"/>
          <a:ext cx="7632700" cy="3370264"/>
        </p:xfrm>
        <a:graphic>
          <a:graphicData uri="http://schemas.openxmlformats.org/drawingml/2006/table">
            <a:tbl>
              <a:tblPr/>
              <a:tblGrid>
                <a:gridCol w="563562"/>
                <a:gridCol w="1381125"/>
                <a:gridCol w="5688013"/>
              </a:tblGrid>
              <a:tr h="4826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942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L16</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承担项目</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项</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指</a:t>
                      </a:r>
                      <a:r>
                        <a:rPr kumimoji="1" lang="en-US" altLang="zh-CN"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2017</a:t>
                      </a:r>
                      <a:r>
                        <a:rPr kumimoji="1" lang="zh-CN" altLang="en-US"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年</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度机构内部承担的科技项目数</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97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L17</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固定资产原值</a:t>
                      </a:r>
                    </a:p>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（千元）</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指机构的总资产原值。对于一套人马多块牌子，又想全部统</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计的，应对资产、人员进行必要的拆分，否则数据会无形增</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大，导致与实际情况不相符，使得数据失去意义。</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397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L18</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其中</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仪器设备</a:t>
                      </a:r>
                    </a:p>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（千元）</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47942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L19</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其中</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进口</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64928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L20</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服务的国民</a:t>
                      </a:r>
                    </a:p>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经济行业</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填报代码中的前</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位数。</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12</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11" name="Rectangle 3"/>
          <p:cNvSpPr txBox="1">
            <a:spLocks noChangeArrowheads="1"/>
          </p:cNvSpPr>
          <p:nvPr/>
        </p:nvSpPr>
        <p:spPr>
          <a:xfrm>
            <a:off x="785786" y="1428736"/>
            <a:ext cx="7643866" cy="4608512"/>
          </a:xfrm>
          <a:prstGeom prst="rect">
            <a:avLst/>
          </a:prstGeom>
        </p:spPr>
        <p:txBody>
          <a:bodyPr vert="horz" lIns="91440" tIns="45720" rIns="91440" bIns="45720" rtlCol="0">
            <a:normAutofit/>
          </a:bodyPr>
          <a:lstStyle/>
          <a:p>
            <a:pPr marL="0" marR="0" lvl="0" indent="0" defTabSz="914400" rtl="0" eaLnBrk="1" fontAlgn="auto" latinLnBrk="0" hangingPunct="1">
              <a:lnSpc>
                <a:spcPct val="8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４、科技项目情况表</a:t>
            </a:r>
          </a:p>
          <a:p>
            <a:pPr marL="0" marR="0" lvl="0" indent="0" defTabSz="914400" rtl="0" eaLnBrk="1" fontAlgn="auto" latinLnBrk="0" hangingPunct="1">
              <a:lnSpc>
                <a:spcPct val="80000"/>
              </a:lnSpc>
              <a:spcBef>
                <a:spcPct val="20000"/>
              </a:spcBef>
              <a:spcAft>
                <a:spcPts val="0"/>
              </a:spcAft>
              <a:buClrTx/>
              <a:buSzTx/>
              <a:buFontTx/>
              <a:buNone/>
              <a:defRPr/>
            </a:pPr>
            <a:r>
              <a:rPr kumimoji="0" lang="zh-CN" altLang="en-US" sz="1800" b="1" i="0" u="none" strike="noStrike" kern="1200" cap="none" spc="0" normalizeH="0" baseline="0" noProof="0" dirty="0" smtClean="0">
                <a:ln>
                  <a:noFill/>
                </a:ln>
                <a:solidFill>
                  <a:srgbClr val="FD0903"/>
                </a:solidFill>
                <a:effectLst/>
                <a:uLnTx/>
                <a:uFillTx/>
                <a:latin typeface="+mn-lt"/>
                <a:ea typeface="+mn-ea"/>
                <a:cs typeface="+mn-cs"/>
              </a:rPr>
              <a:t>      </a:t>
            </a:r>
          </a:p>
          <a:p>
            <a:pPr marL="0" marR="0" lvl="0" indent="0" defTabSz="914400" rtl="0" eaLnBrk="1" fontAlgn="auto" latinLnBrk="0" hangingPunct="1">
              <a:lnSpc>
                <a:spcPct val="80000"/>
              </a:lnSpc>
              <a:spcBef>
                <a:spcPct val="20000"/>
              </a:spcBef>
              <a:spcAft>
                <a:spcPts val="0"/>
              </a:spcAft>
              <a:buClrTx/>
              <a:buSzTx/>
              <a:buFontTx/>
              <a:buNone/>
              <a:defRPr/>
            </a:pPr>
            <a:r>
              <a:rPr kumimoji="0" lang="zh-CN" altLang="en-US" sz="1800" b="1" i="0" u="none" strike="noStrike" kern="1200" cap="none" spc="0" normalizeH="0" baseline="0" noProof="0" dirty="0" smtClean="0">
                <a:ln>
                  <a:noFill/>
                </a:ln>
                <a:solidFill>
                  <a:srgbClr val="FD0903"/>
                </a:solidFill>
                <a:effectLst/>
                <a:uLnTx/>
                <a:uFillTx/>
                <a:latin typeface="+mn-lt"/>
                <a:ea typeface="+mn-ea"/>
                <a:cs typeface="+mn-cs"/>
              </a:rPr>
              <a:t>      </a:t>
            </a:r>
            <a:r>
              <a:rPr kumimoji="0" lang="zh-CN" altLang="en-US" sz="2800" b="1" i="0" u="none" strike="noStrike" kern="1200" cap="none" spc="0" normalizeH="0" baseline="0" noProof="0" dirty="0" smtClean="0">
                <a:ln>
                  <a:noFill/>
                </a:ln>
                <a:solidFill>
                  <a:srgbClr val="FD0903"/>
                </a:solidFill>
                <a:effectLst/>
                <a:uLnTx/>
                <a:uFillTx/>
                <a:latin typeface="+mn-lt"/>
                <a:ea typeface="+mn-ea"/>
                <a:cs typeface="+mn-cs"/>
              </a:rPr>
              <a:t>把握４个要点：</a:t>
            </a:r>
            <a:endParaRPr kumimoji="0" lang="en-US" altLang="zh-CN" sz="2800" b="1"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Tx/>
              <a:buNone/>
              <a:defRPr/>
            </a:pPr>
            <a:r>
              <a:rPr lang="en-US" altLang="zh-CN" sz="2800" b="1" dirty="0" smtClean="0">
                <a:solidFill>
                  <a:srgbClr val="FD0903"/>
                </a:solidFill>
              </a:rPr>
              <a:t> </a:t>
            </a:r>
            <a:r>
              <a:rPr kumimoji="0" lang="en-US" altLang="zh-CN" sz="1800" b="1" i="0" u="none" strike="noStrike" kern="1200" cap="none" spc="0" normalizeH="0" baseline="0" noProof="0" dirty="0" smtClean="0">
                <a:ln>
                  <a:noFill/>
                </a:ln>
                <a:effectLst/>
                <a:uLnTx/>
                <a:uFillTx/>
                <a:latin typeface="+mn-lt"/>
                <a:ea typeface="+mn-ea"/>
                <a:cs typeface="+mn-cs"/>
              </a:rPr>
              <a:t>1</a:t>
            </a:r>
            <a:r>
              <a:rPr kumimoji="0" lang="zh-CN" altLang="en-US" sz="1800" b="1" i="0" u="none" strike="noStrike" kern="1200" cap="none" spc="0" normalizeH="0" baseline="0" noProof="0" dirty="0" smtClean="0">
                <a:ln>
                  <a:noFill/>
                </a:ln>
                <a:effectLst/>
                <a:uLnTx/>
                <a:uFillTx/>
                <a:latin typeface="+mn-lt"/>
                <a:ea typeface="+mn-ea"/>
                <a:cs typeface="+mn-cs"/>
              </a:rPr>
              <a:t>）明确三个数：一是项目的数量，二是项目经费的数量，三是科技经</a:t>
            </a:r>
            <a:endParaRPr kumimoji="0" lang="en-US" altLang="zh-CN" sz="18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30000"/>
              </a:lnSpc>
              <a:spcBef>
                <a:spcPct val="20000"/>
              </a:spcBef>
              <a:spcAft>
                <a:spcPts val="0"/>
              </a:spcAft>
              <a:buClrTx/>
              <a:buSzTx/>
              <a:buFontTx/>
              <a:buNone/>
              <a:defRPr/>
            </a:pPr>
            <a:r>
              <a:rPr kumimoji="0" lang="zh-CN" altLang="en-US" sz="1800" b="1" i="0" u="none" strike="noStrike" kern="1200" cap="none" spc="0" normalizeH="0" baseline="0" noProof="0" dirty="0" smtClean="0">
                <a:ln>
                  <a:noFill/>
                </a:ln>
                <a:effectLst/>
                <a:uLnTx/>
                <a:uFillTx/>
                <a:latin typeface="+mn-lt"/>
                <a:ea typeface="+mn-ea"/>
                <a:cs typeface="+mn-cs"/>
              </a:rPr>
              <a:t>        费的总量；</a:t>
            </a:r>
          </a:p>
          <a:p>
            <a:pPr marL="0" marR="0" lvl="0" indent="0" defTabSz="914400" rtl="0" eaLnBrk="1" fontAlgn="auto" latinLnBrk="0" hangingPunct="1">
              <a:lnSpc>
                <a:spcPct val="130000"/>
              </a:lnSpc>
              <a:spcBef>
                <a:spcPct val="20000"/>
              </a:spcBef>
              <a:spcAft>
                <a:spcPts val="0"/>
              </a:spcAft>
              <a:buClrTx/>
              <a:buSzTx/>
              <a:buFontTx/>
              <a:buNone/>
              <a:defRPr/>
            </a:pPr>
            <a:r>
              <a:rPr kumimoji="0" lang="en-US" altLang="zh-CN" sz="1800" b="1" i="0" u="none" strike="noStrike" kern="1200" cap="none" spc="0" normalizeH="0" baseline="0" noProof="0" dirty="0" smtClean="0">
                <a:ln>
                  <a:noFill/>
                </a:ln>
                <a:effectLst/>
                <a:uLnTx/>
                <a:uFillTx/>
                <a:latin typeface="+mn-lt"/>
                <a:ea typeface="+mn-ea"/>
                <a:cs typeface="+mn-cs"/>
              </a:rPr>
              <a:t>  2</a:t>
            </a:r>
            <a:r>
              <a:rPr kumimoji="0" lang="zh-CN" altLang="en-US" sz="1800" b="1" i="0" u="none" strike="noStrike" kern="1200" cap="none" spc="0" normalizeH="0" baseline="0" noProof="0" dirty="0" smtClean="0">
                <a:ln>
                  <a:noFill/>
                </a:ln>
                <a:effectLst/>
                <a:uLnTx/>
                <a:uFillTx/>
                <a:latin typeface="+mn-lt"/>
                <a:ea typeface="+mn-ea"/>
                <a:cs typeface="+mn-cs"/>
              </a:rPr>
              <a:t>）搞清楚项目与活动的区别；</a:t>
            </a:r>
            <a:endParaRPr kumimoji="0" lang="en-US" altLang="zh-CN" sz="18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30000"/>
              </a:lnSpc>
              <a:spcBef>
                <a:spcPct val="20000"/>
              </a:spcBef>
              <a:spcAft>
                <a:spcPts val="0"/>
              </a:spcAft>
              <a:buClrTx/>
              <a:buSzTx/>
              <a:buFontTx/>
              <a:buNone/>
              <a:defRPr/>
            </a:pPr>
            <a:r>
              <a:rPr lang="en-US" altLang="zh-CN" b="1" dirty="0" smtClean="0"/>
              <a:t>  </a:t>
            </a:r>
            <a:r>
              <a:rPr kumimoji="0" lang="en-US" altLang="zh-CN" sz="1800" b="1" i="0" u="none" strike="noStrike" kern="1200" cap="none" spc="0" normalizeH="0" baseline="0" noProof="0" dirty="0" smtClean="0">
                <a:ln>
                  <a:noFill/>
                </a:ln>
                <a:effectLst/>
                <a:uLnTx/>
                <a:uFillTx/>
                <a:latin typeface="+mn-lt"/>
                <a:ea typeface="+mn-ea"/>
                <a:cs typeface="+mn-cs"/>
              </a:rPr>
              <a:t>3</a:t>
            </a:r>
            <a:r>
              <a:rPr kumimoji="0" lang="zh-CN" altLang="en-US" sz="1800" b="1" i="0" u="none" strike="noStrike" kern="1200" cap="none" spc="0" normalizeH="0" baseline="0" noProof="0" dirty="0" smtClean="0">
                <a:ln>
                  <a:noFill/>
                </a:ln>
                <a:effectLst/>
                <a:uLnTx/>
                <a:uFillTx/>
                <a:latin typeface="+mn-lt"/>
                <a:ea typeface="+mn-ea"/>
                <a:cs typeface="+mn-cs"/>
              </a:rPr>
              <a:t>）项目名称表达要规范，除军工项目可以用有规律的代号表示外，其</a:t>
            </a:r>
            <a:endParaRPr kumimoji="0" lang="en-US" altLang="zh-CN" sz="1800" b="1"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30000"/>
              </a:lnSpc>
              <a:spcBef>
                <a:spcPct val="20000"/>
              </a:spcBef>
              <a:spcAft>
                <a:spcPts val="0"/>
              </a:spcAft>
              <a:buClrTx/>
              <a:buSzTx/>
              <a:buFontTx/>
              <a:buNone/>
              <a:defRPr/>
            </a:pPr>
            <a:r>
              <a:rPr lang="en-US" altLang="zh-CN" b="1" dirty="0" smtClean="0"/>
              <a:t>    </a:t>
            </a:r>
            <a:r>
              <a:rPr kumimoji="0" lang="zh-CN" altLang="en-US" sz="1800" b="1" i="0" u="none" strike="noStrike" kern="1200" cap="none" spc="0" normalizeH="0" baseline="0" noProof="0" dirty="0" smtClean="0">
                <a:ln>
                  <a:noFill/>
                </a:ln>
                <a:effectLst/>
                <a:uLnTx/>
                <a:uFillTx/>
                <a:latin typeface="+mn-lt"/>
                <a:ea typeface="+mn-ea"/>
                <a:cs typeface="+mn-cs"/>
              </a:rPr>
              <a:t>余的项目不应该用简单数字、字母、人名或项目下达单位来表达；</a:t>
            </a:r>
            <a:endParaRPr kumimoji="0" lang="en-US" altLang="zh-CN" sz="1800" b="1" i="0" u="none" strike="noStrike" kern="1200" cap="none" spc="0" normalizeH="0" baseline="0" dirty="0" smtClean="0">
              <a:ln>
                <a:noFill/>
              </a:ln>
              <a:effectLst/>
              <a:uLnTx/>
              <a:uFillTx/>
              <a:latin typeface="+mn-lt"/>
              <a:ea typeface="+mn-ea"/>
              <a:cs typeface="+mn-cs"/>
            </a:endParaRPr>
          </a:p>
          <a:p>
            <a:pPr marL="0" marR="0" lvl="0" indent="0" defTabSz="914400" rtl="0" eaLnBrk="1" fontAlgn="auto" latinLnBrk="0" hangingPunct="1">
              <a:lnSpc>
                <a:spcPct val="130000"/>
              </a:lnSpc>
              <a:spcBef>
                <a:spcPct val="20000"/>
              </a:spcBef>
              <a:spcAft>
                <a:spcPts val="0"/>
              </a:spcAft>
              <a:buClrTx/>
              <a:buSzTx/>
              <a:buFontTx/>
              <a:buNone/>
              <a:defRPr/>
            </a:pPr>
            <a:r>
              <a:rPr lang="en-US" altLang="zh-CN" b="1" noProof="0" dirty="0" smtClean="0"/>
              <a:t>  </a:t>
            </a:r>
            <a:r>
              <a:rPr kumimoji="0" lang="en-US" altLang="zh-CN" sz="1800" b="1" i="0" u="none" strike="noStrike" kern="1200" cap="none" spc="0" normalizeH="0" baseline="0" noProof="0" dirty="0" smtClean="0">
                <a:ln>
                  <a:noFill/>
                </a:ln>
                <a:effectLst/>
                <a:uLnTx/>
                <a:uFillTx/>
                <a:latin typeface="+mn-lt"/>
                <a:ea typeface="+mn-ea"/>
                <a:cs typeface="+mn-cs"/>
              </a:rPr>
              <a:t>4</a:t>
            </a:r>
            <a:r>
              <a:rPr kumimoji="0" lang="zh-CN" altLang="en-US" sz="1800" b="1" i="0" u="none" strike="noStrike" kern="1200" cap="none" spc="0" normalizeH="0" baseline="0" noProof="0" dirty="0" smtClean="0">
                <a:ln>
                  <a:noFill/>
                </a:ln>
                <a:effectLst/>
                <a:uLnTx/>
                <a:uFillTx/>
                <a:latin typeface="+mn-lt"/>
                <a:ea typeface="+mn-ea"/>
                <a:cs typeface="+mn-cs"/>
              </a:rPr>
              <a:t>）活动类型、项目来源、学科分类、国民经济目标等项内容，一定要</a:t>
            </a:r>
            <a:endParaRPr kumimoji="0" lang="en-US" altLang="zh-CN" sz="18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30000"/>
              </a:lnSpc>
              <a:spcBef>
                <a:spcPct val="20000"/>
              </a:spcBef>
              <a:spcAft>
                <a:spcPts val="0"/>
              </a:spcAft>
              <a:buClrTx/>
              <a:buSzTx/>
              <a:buFontTx/>
              <a:buNone/>
              <a:defRPr/>
            </a:pPr>
            <a:r>
              <a:rPr kumimoji="0" lang="zh-CN" altLang="en-US" sz="1800" b="1" i="0" u="none" strike="noStrike" kern="1200" cap="none" spc="0" normalizeH="0" baseline="0" noProof="0" dirty="0" smtClean="0">
                <a:ln>
                  <a:noFill/>
                </a:ln>
                <a:effectLst/>
                <a:uLnTx/>
                <a:uFillTx/>
                <a:latin typeface="+mn-lt"/>
                <a:ea typeface="+mn-ea"/>
                <a:cs typeface="+mn-cs"/>
              </a:rPr>
              <a:t>         参照工作文件中的解释进行划分。</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90000"/>
            <a:alpha val="98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1000100" y="1883081"/>
            <a:ext cx="6840538"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solidFill>
                  <a:srgbClr val="000066"/>
                </a:solidFill>
                <a:effectLst/>
                <a:uLnTx/>
                <a:uFillTx/>
                <a:latin typeface="+mn-lt"/>
                <a:ea typeface="+mn-ea"/>
                <a:cs typeface="+mn-cs"/>
              </a:rPr>
              <a:t>第一部分    年报类型与新变化</a:t>
            </a:r>
          </a:p>
          <a:p>
            <a:pPr marL="812800" marR="0" lvl="0" indent="-812800" defTabSz="914400" rtl="0" eaLnBrk="1" fontAlgn="auto" latinLnBrk="0" hangingPunct="1">
              <a:lnSpc>
                <a:spcPct val="15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solidFill>
                  <a:srgbClr val="000066"/>
                </a:solidFill>
                <a:effectLst/>
                <a:uLnTx/>
                <a:uFillTx/>
                <a:latin typeface="+mn-lt"/>
                <a:ea typeface="+mn-ea"/>
                <a:cs typeface="+mn-cs"/>
              </a:rPr>
              <a:t>第二部分    年报指标解释</a:t>
            </a:r>
          </a:p>
          <a:p>
            <a:pPr marL="812800" marR="0" lvl="0" indent="-812800" defTabSz="914400" rtl="0" eaLnBrk="1" fontAlgn="auto" latinLnBrk="0" hangingPunct="1">
              <a:lnSpc>
                <a:spcPct val="15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solidFill>
                  <a:srgbClr val="000066"/>
                </a:solidFill>
                <a:effectLst/>
                <a:uLnTx/>
                <a:uFillTx/>
                <a:latin typeface="+mn-lt"/>
                <a:ea typeface="+mn-ea"/>
                <a:cs typeface="+mn-cs"/>
              </a:rPr>
              <a:t>第三部分    年报专用名词解释</a:t>
            </a:r>
          </a:p>
          <a:p>
            <a:pPr marL="812800" marR="0" lvl="0" indent="-812800" defTabSz="914400" rtl="0" eaLnBrk="1" fontAlgn="auto" latinLnBrk="0" hangingPunct="1">
              <a:lnSpc>
                <a:spcPct val="15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solidFill>
                  <a:srgbClr val="000066"/>
                </a:solidFill>
                <a:effectLst/>
                <a:uLnTx/>
                <a:uFillTx/>
                <a:latin typeface="+mn-lt"/>
                <a:ea typeface="+mn-ea"/>
                <a:cs typeface="+mn-cs"/>
              </a:rPr>
              <a:t>第四部分    年报流程解读</a:t>
            </a:r>
          </a:p>
          <a:p>
            <a:pPr marL="812800" marR="0" lvl="0" indent="-812800" defTabSz="914400" rtl="0" eaLnBrk="1" fontAlgn="auto" latinLnBrk="0" hangingPunct="1">
              <a:lnSpc>
                <a:spcPct val="15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solidFill>
                  <a:srgbClr val="000066"/>
                </a:solidFill>
                <a:effectLst/>
                <a:uLnTx/>
                <a:uFillTx/>
                <a:latin typeface="+mn-lt"/>
                <a:ea typeface="+mn-ea"/>
                <a:cs typeface="+mn-cs"/>
              </a:rPr>
              <a:t>第五部分    年报问答</a:t>
            </a: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r>
              <a:rPr lang="zh-CN" altLang="en-US" sz="2400" b="1" dirty="0" smtClean="0">
                <a:solidFill>
                  <a:srgbClr val="000066"/>
                </a:solidFill>
              </a:rPr>
              <a:t>第六部分    上报文件格式与要求</a:t>
            </a: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9" name="Rectangle 6"/>
          <p:cNvSpPr>
            <a:spLocks noChangeArrowheads="1"/>
          </p:cNvSpPr>
          <p:nvPr/>
        </p:nvSpPr>
        <p:spPr bwMode="auto">
          <a:xfrm>
            <a:off x="3428992" y="1071546"/>
            <a:ext cx="1873250" cy="641350"/>
          </a:xfrm>
          <a:prstGeom prst="rect">
            <a:avLst/>
          </a:prstGeom>
          <a:solidFill>
            <a:schemeClr val="accent6">
              <a:lumMod val="60000"/>
              <a:lumOff val="40000"/>
            </a:schemeClr>
          </a:solidFill>
          <a:ln w="9525" algn="ctr">
            <a:noFill/>
            <a:miter lim="800000"/>
          </a:ln>
          <a:effectLst/>
        </p:spPr>
        <p:txBody>
          <a:bodyPr>
            <a:spAutoFit/>
          </a:bodyPr>
          <a:lstStyle/>
          <a:p>
            <a:pPr marL="342900" indent="-342900">
              <a:spcBef>
                <a:spcPct val="50000"/>
              </a:spcBef>
              <a:defRPr/>
            </a:pPr>
            <a:r>
              <a:rPr lang="zh-CN" altLang="en-US" sz="3600" b="1" dirty="0">
                <a:solidFill>
                  <a:srgbClr val="FF0000"/>
                </a:solidFill>
                <a:latin typeface="宋体" panose="02010600030101010101" pitchFamily="2" charset="-122"/>
                <a:ea typeface="宋体" panose="02010600030101010101" pitchFamily="2" charset="-122"/>
              </a:rPr>
              <a:t>目 </a:t>
            </a:r>
            <a:r>
              <a:rPr lang="zh-CN" altLang="en-US" sz="3600" b="1" dirty="0" smtClean="0">
                <a:solidFill>
                  <a:srgbClr val="FF0000"/>
                </a:solidFill>
                <a:latin typeface="宋体" panose="02010600030101010101" pitchFamily="2" charset="-122"/>
                <a:ea typeface="宋体" panose="02010600030101010101" pitchFamily="2" charset="-122"/>
              </a:rPr>
              <a:t>  录</a:t>
            </a:r>
            <a:endParaRPr lang="zh-CN" altLang="en-US" sz="3600" b="1" dirty="0">
              <a:solidFill>
                <a:srgbClr val="FF0000"/>
              </a:solidFill>
              <a:latin typeface="宋体" panose="02010600030101010101" pitchFamily="2" charset="-122"/>
              <a:ea typeface="宋体" panose="02010600030101010101" pitchFamily="2" charset="-122"/>
            </a:endParaRPr>
          </a:p>
        </p:txBody>
      </p:sp>
      <p:sp>
        <p:nvSpPr>
          <p:cNvPr id="10" name="Rectangle 12"/>
          <p:cNvSpPr>
            <a:spLocks noChangeArrowheads="1"/>
          </p:cNvSpPr>
          <p:nvPr/>
        </p:nvSpPr>
        <p:spPr bwMode="auto">
          <a:xfrm>
            <a:off x="1000100" y="357166"/>
            <a:ext cx="6624638"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13</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7" name="Rectangle 4"/>
          <p:cNvSpPr>
            <a:spLocks noChangeArrowheads="1"/>
          </p:cNvSpPr>
          <p:nvPr/>
        </p:nvSpPr>
        <p:spPr bwMode="auto">
          <a:xfrm>
            <a:off x="785786" y="928670"/>
            <a:ext cx="3816350" cy="369332"/>
          </a:xfrm>
          <a:prstGeom prst="rect">
            <a:avLst/>
          </a:prstGeom>
          <a:noFill/>
          <a:ln w="28575" algn="ctr">
            <a:noFill/>
            <a:miter lim="800000"/>
          </a:ln>
        </p:spPr>
        <p:txBody>
          <a:bodyPr lIns="0" tIns="0" rIns="0" bIns="0">
            <a:spAutoFit/>
          </a:bodyPr>
          <a:lstStyle/>
          <a:p>
            <a:pPr indent="-228600" algn="l"/>
            <a:r>
              <a:rPr lang="en-US" altLang="zh-CN" dirty="0">
                <a:solidFill>
                  <a:srgbClr val="0033CC"/>
                </a:solidFill>
              </a:rPr>
              <a:t>  </a:t>
            </a:r>
            <a:r>
              <a:rPr lang="zh-CN" altLang="en-US" sz="2400" b="1" dirty="0" smtClean="0">
                <a:solidFill>
                  <a:srgbClr val="0033CC"/>
                </a:solidFill>
              </a:rPr>
              <a:t>表</a:t>
            </a:r>
            <a:r>
              <a:rPr lang="en-US" altLang="zh-CN" sz="2400" b="1" dirty="0" smtClean="0">
                <a:solidFill>
                  <a:srgbClr val="0033CC"/>
                </a:solidFill>
              </a:rPr>
              <a:t>4 </a:t>
            </a:r>
            <a:r>
              <a:rPr lang="zh-CN" altLang="en-US" sz="2400" b="1" dirty="0">
                <a:solidFill>
                  <a:srgbClr val="0033CC"/>
                </a:solidFill>
              </a:rPr>
              <a:t>填报</a:t>
            </a:r>
            <a:r>
              <a:rPr lang="zh-CN" altLang="en-US" sz="2400" b="1" dirty="0" smtClean="0">
                <a:solidFill>
                  <a:srgbClr val="0033CC"/>
                </a:solidFill>
              </a:rPr>
              <a:t>样板</a:t>
            </a:r>
            <a:r>
              <a:rPr lang="en-US" altLang="zh-CN" sz="2400" b="1" dirty="0" smtClean="0">
                <a:solidFill>
                  <a:srgbClr val="FD0903"/>
                </a:solidFill>
              </a:rPr>
              <a:t> </a:t>
            </a:r>
            <a:endParaRPr lang="zh-CN" altLang="en-US" sz="2400" b="1" dirty="0">
              <a:solidFill>
                <a:srgbClr val="FD0903"/>
              </a:solidFill>
            </a:endParaRPr>
          </a:p>
        </p:txBody>
      </p:sp>
      <p:graphicFrame>
        <p:nvGraphicFramePr>
          <p:cNvPr id="8" name="Group 111"/>
          <p:cNvGraphicFramePr/>
          <p:nvPr/>
        </p:nvGraphicFramePr>
        <p:xfrm>
          <a:off x="684213" y="1341438"/>
          <a:ext cx="7775575" cy="4351148"/>
        </p:xfrm>
        <a:graphic>
          <a:graphicData uri="http://schemas.openxmlformats.org/drawingml/2006/table">
            <a:tbl>
              <a:tblPr/>
              <a:tblGrid>
                <a:gridCol w="574675"/>
                <a:gridCol w="1406525"/>
                <a:gridCol w="5794375"/>
              </a:tblGrid>
              <a:tr h="5191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8578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序号</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如</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001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等阿拉伯数字表示，不可用如一、二、五等汉字</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形式表示；</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541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L2</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项目名称</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rgbClr val="FD0903"/>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rgbClr val="FD0903"/>
                          </a:solidFill>
                          <a:effectLst/>
                          <a:latin typeface="Times New Roman" panose="02020603050405020304" pitchFamily="18" charset="0"/>
                          <a:ea typeface="宋体" panose="02010600030101010101" pitchFamily="2" charset="-122"/>
                        </a:rPr>
                        <a:t>如：油田开发中耐温抗盐型交联聚合物凝胶体系的研发；</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表达要规范，除军工项目可以用有规律的代号表示外，其余的</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项目不能用简单数字、字母、人名或项目下达单位来表达；</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7787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L3</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项目批准（合同签定）时间</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用</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6</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位数字表达，如</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201706</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201508</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201601</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等</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0643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L4</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当年拨入经费</a:t>
                      </a:r>
                    </a:p>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（千元）</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拨入经费按</a:t>
                      </a:r>
                      <a:r>
                        <a:rPr kumimoji="1" lang="en-US" altLang="zh-CN" sz="1600" b="1" i="0" u="none" strike="noStrike" cap="none" normalizeH="0" baseline="0" dirty="0" smtClean="0">
                          <a:ln>
                            <a:noFill/>
                          </a:ln>
                          <a:solidFill>
                            <a:srgbClr val="FD0903"/>
                          </a:solidFill>
                          <a:effectLst/>
                          <a:latin typeface="Times New Roman" panose="02020603050405020304" pitchFamily="18" charset="0"/>
                          <a:ea typeface="宋体" panose="02010600030101010101" pitchFamily="2" charset="-122"/>
                        </a:rPr>
                        <a:t>2017</a:t>
                      </a:r>
                      <a:r>
                        <a:rPr kumimoji="1" lang="zh-CN" altLang="en-US" sz="1600" b="1" i="0" u="none" strike="noStrike" cap="none" normalizeH="0" baseline="0" dirty="0" smtClean="0">
                          <a:ln>
                            <a:noFill/>
                          </a:ln>
                          <a:solidFill>
                            <a:srgbClr val="FD0903"/>
                          </a:solidFill>
                          <a:effectLst/>
                          <a:latin typeface="Times New Roman" panose="02020603050405020304" pitchFamily="18" charset="0"/>
                          <a:ea typeface="宋体" panose="02010600030101010101" pitchFamily="2" charset="-122"/>
                        </a:rPr>
                        <a:t>年</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实际到款数填报，单个项目当年只能填报一</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次。若一个项目当年多次拨款，按累计后的数据上报，决不可</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以重复填报；</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支出经费按</a:t>
                      </a:r>
                      <a:r>
                        <a:rPr kumimoji="1" lang="en-US" altLang="zh-CN" sz="1600" b="1" i="0" u="none" strike="noStrike" cap="none" normalizeH="0" baseline="0" dirty="0" smtClean="0">
                          <a:ln>
                            <a:noFill/>
                          </a:ln>
                          <a:solidFill>
                            <a:srgbClr val="FD0903"/>
                          </a:solidFill>
                          <a:effectLst/>
                          <a:latin typeface="Times New Roman" panose="02020603050405020304" pitchFamily="18" charset="0"/>
                          <a:ea typeface="宋体" panose="02010600030101010101" pitchFamily="2" charset="-122"/>
                        </a:rPr>
                        <a:t>2017</a:t>
                      </a:r>
                      <a:r>
                        <a:rPr kumimoji="1" lang="zh-CN" altLang="en-US" sz="1600" b="1" i="0" u="none" strike="noStrike" cap="none" normalizeH="0" baseline="0" dirty="0" smtClean="0">
                          <a:ln>
                            <a:noFill/>
                          </a:ln>
                          <a:solidFill>
                            <a:srgbClr val="FD0903"/>
                          </a:solidFill>
                          <a:effectLst/>
                          <a:latin typeface="Times New Roman" panose="02020603050405020304" pitchFamily="18" charset="0"/>
                          <a:ea typeface="宋体" panose="02010600030101010101" pitchFamily="2" charset="-122"/>
                        </a:rPr>
                        <a:t>年</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项目实际支出数据填报，不能照搬拨入经</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费；</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6731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L5</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当年支出经费</a:t>
                      </a:r>
                    </a:p>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（千元）</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14</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7" name="Rectangle 4"/>
          <p:cNvSpPr>
            <a:spLocks noChangeArrowheads="1"/>
          </p:cNvSpPr>
          <p:nvPr/>
        </p:nvSpPr>
        <p:spPr bwMode="auto">
          <a:xfrm>
            <a:off x="785786" y="928670"/>
            <a:ext cx="3816350" cy="738664"/>
          </a:xfrm>
          <a:prstGeom prst="rect">
            <a:avLst/>
          </a:prstGeom>
          <a:noFill/>
          <a:ln w="28575" algn="ctr">
            <a:noFill/>
            <a:miter lim="800000"/>
          </a:ln>
        </p:spPr>
        <p:txBody>
          <a:bodyPr lIns="0" tIns="0" rIns="0" bIns="0">
            <a:spAutoFit/>
          </a:bodyPr>
          <a:lstStyle/>
          <a:p>
            <a:pPr indent="-228600"/>
            <a:r>
              <a:rPr lang="en-US" altLang="zh-CN" dirty="0">
                <a:solidFill>
                  <a:srgbClr val="0033CC"/>
                </a:solidFill>
              </a:rPr>
              <a:t>  </a:t>
            </a:r>
            <a:r>
              <a:rPr lang="zh-CN" altLang="en-US" sz="2400" b="1" dirty="0" smtClean="0">
                <a:solidFill>
                  <a:srgbClr val="0033CC"/>
                </a:solidFill>
              </a:rPr>
              <a:t>表</a:t>
            </a:r>
            <a:r>
              <a:rPr lang="en-US" altLang="zh-CN" sz="2400" b="1" dirty="0" smtClean="0">
                <a:solidFill>
                  <a:srgbClr val="0033CC"/>
                </a:solidFill>
              </a:rPr>
              <a:t>4 </a:t>
            </a:r>
            <a:r>
              <a:rPr lang="zh-CN" altLang="en-US" sz="2400" b="1" dirty="0">
                <a:solidFill>
                  <a:srgbClr val="0033CC"/>
                </a:solidFill>
              </a:rPr>
              <a:t>填报</a:t>
            </a:r>
            <a:r>
              <a:rPr lang="zh-CN" altLang="en-US" sz="2400" b="1" dirty="0" smtClean="0">
                <a:solidFill>
                  <a:srgbClr val="0033CC"/>
                </a:solidFill>
              </a:rPr>
              <a:t>样板</a:t>
            </a:r>
            <a:r>
              <a:rPr lang="zh-CN" altLang="en-US" sz="2400" b="1" dirty="0" smtClean="0">
                <a:solidFill>
                  <a:srgbClr val="FD0903"/>
                </a:solidFill>
              </a:rPr>
              <a:t>（续</a:t>
            </a:r>
            <a:r>
              <a:rPr lang="en-US" altLang="zh-CN" sz="2400" b="1" dirty="0" smtClean="0">
                <a:solidFill>
                  <a:srgbClr val="FD0903"/>
                </a:solidFill>
              </a:rPr>
              <a:t>1</a:t>
            </a:r>
            <a:r>
              <a:rPr lang="zh-CN" altLang="en-US" sz="2400" b="1" dirty="0" smtClean="0">
                <a:solidFill>
                  <a:srgbClr val="FD0903"/>
                </a:solidFill>
              </a:rPr>
              <a:t>）</a:t>
            </a:r>
          </a:p>
          <a:p>
            <a:pPr indent="-228600" algn="l"/>
            <a:r>
              <a:rPr lang="en-US" altLang="zh-CN" sz="2400" b="1" dirty="0" smtClean="0">
                <a:solidFill>
                  <a:srgbClr val="FD0903"/>
                </a:solidFill>
              </a:rPr>
              <a:t> </a:t>
            </a:r>
            <a:endParaRPr lang="zh-CN" altLang="en-US" sz="2400" b="1" dirty="0">
              <a:solidFill>
                <a:srgbClr val="FD0903"/>
              </a:solidFill>
            </a:endParaRPr>
          </a:p>
        </p:txBody>
      </p:sp>
      <p:graphicFrame>
        <p:nvGraphicFramePr>
          <p:cNvPr id="10" name="Group 100"/>
          <p:cNvGraphicFramePr/>
          <p:nvPr/>
        </p:nvGraphicFramePr>
        <p:xfrm>
          <a:off x="684213" y="1341438"/>
          <a:ext cx="7775575" cy="4878581"/>
        </p:xfrm>
        <a:graphic>
          <a:graphicData uri="http://schemas.openxmlformats.org/drawingml/2006/table">
            <a:tbl>
              <a:tblPr/>
              <a:tblGrid>
                <a:gridCol w="719137"/>
                <a:gridCol w="1728788"/>
                <a:gridCol w="5327650"/>
              </a:tblGrid>
              <a:tr h="37147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7663">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1" lang="zh-CN"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当年投入人员（人年）</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p>
                  </a:txBody>
                  <a:tcPr/>
                </a:tc>
              </a:tr>
              <a:tr h="43338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L6</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合    计</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L6=L8+L9+L10+L11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L7</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其中</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女性</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L6&gt;L7</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64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L8</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高级职称</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具有副高级职称以上的人员，如教授、副教授、高工、</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研究员、副研究员等</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10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L9</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中级职称</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如讲师、工程师、助理研究员、主治医师等</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338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L10</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初级职称</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如助教、助工等</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L11</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其他</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参加科技项目，但尚未评定职称的人员</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L12</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参与项目的研究生数（人）</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L12=L13+L14</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L13</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其中：博士生</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这里特指正在学习的博士生和硕士生数，不包括具有博士</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或者硕士学位（学历）的教师。没有招收硕士资格的高校</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不能在此填报；</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5243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L14</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硕士生</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bl>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15</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7" name="Rectangle 4"/>
          <p:cNvSpPr>
            <a:spLocks noChangeArrowheads="1"/>
          </p:cNvSpPr>
          <p:nvPr/>
        </p:nvSpPr>
        <p:spPr bwMode="auto">
          <a:xfrm>
            <a:off x="785786" y="928670"/>
            <a:ext cx="3816350" cy="738664"/>
          </a:xfrm>
          <a:prstGeom prst="rect">
            <a:avLst/>
          </a:prstGeom>
          <a:noFill/>
          <a:ln w="28575" algn="ctr">
            <a:noFill/>
            <a:miter lim="800000"/>
          </a:ln>
        </p:spPr>
        <p:txBody>
          <a:bodyPr lIns="0" tIns="0" rIns="0" bIns="0">
            <a:spAutoFit/>
          </a:bodyPr>
          <a:lstStyle/>
          <a:p>
            <a:pPr indent="-228600"/>
            <a:r>
              <a:rPr lang="en-US" altLang="zh-CN" dirty="0">
                <a:solidFill>
                  <a:srgbClr val="0033CC"/>
                </a:solidFill>
              </a:rPr>
              <a:t>  </a:t>
            </a:r>
            <a:r>
              <a:rPr lang="zh-CN" altLang="en-US" sz="2400" b="1" dirty="0" smtClean="0">
                <a:solidFill>
                  <a:srgbClr val="0033CC"/>
                </a:solidFill>
              </a:rPr>
              <a:t>表</a:t>
            </a:r>
            <a:r>
              <a:rPr lang="en-US" altLang="zh-CN" sz="2400" b="1" dirty="0" smtClean="0">
                <a:solidFill>
                  <a:srgbClr val="0033CC"/>
                </a:solidFill>
              </a:rPr>
              <a:t>4 </a:t>
            </a:r>
            <a:r>
              <a:rPr lang="zh-CN" altLang="en-US" sz="2400" b="1" dirty="0">
                <a:solidFill>
                  <a:srgbClr val="0033CC"/>
                </a:solidFill>
              </a:rPr>
              <a:t>填报</a:t>
            </a:r>
            <a:r>
              <a:rPr lang="zh-CN" altLang="en-US" sz="2400" b="1" dirty="0" smtClean="0">
                <a:solidFill>
                  <a:srgbClr val="0033CC"/>
                </a:solidFill>
              </a:rPr>
              <a:t>样板</a:t>
            </a:r>
            <a:r>
              <a:rPr lang="zh-CN" altLang="en-US" sz="2400" b="1" dirty="0" smtClean="0">
                <a:solidFill>
                  <a:srgbClr val="FD0903"/>
                </a:solidFill>
              </a:rPr>
              <a:t>（续</a:t>
            </a:r>
            <a:r>
              <a:rPr lang="en-US" altLang="zh-CN" sz="2400" b="1" dirty="0" smtClean="0">
                <a:solidFill>
                  <a:srgbClr val="FD0903"/>
                </a:solidFill>
              </a:rPr>
              <a:t>2</a:t>
            </a:r>
            <a:r>
              <a:rPr lang="zh-CN" altLang="en-US" sz="2400" b="1" dirty="0" smtClean="0">
                <a:solidFill>
                  <a:srgbClr val="FD0903"/>
                </a:solidFill>
              </a:rPr>
              <a:t>）</a:t>
            </a:r>
          </a:p>
          <a:p>
            <a:pPr indent="-228600" algn="l"/>
            <a:r>
              <a:rPr lang="en-US" altLang="zh-CN" sz="2400" b="1" dirty="0" smtClean="0">
                <a:solidFill>
                  <a:srgbClr val="FD0903"/>
                </a:solidFill>
              </a:rPr>
              <a:t> </a:t>
            </a:r>
            <a:endParaRPr lang="zh-CN" altLang="en-US" sz="2400" b="1" dirty="0">
              <a:solidFill>
                <a:srgbClr val="FD0903"/>
              </a:solidFill>
            </a:endParaRPr>
          </a:p>
        </p:txBody>
      </p:sp>
      <p:graphicFrame>
        <p:nvGraphicFramePr>
          <p:cNvPr id="8" name="Group 91"/>
          <p:cNvGraphicFramePr/>
          <p:nvPr/>
        </p:nvGraphicFramePr>
        <p:xfrm>
          <a:off x="642910" y="1285860"/>
          <a:ext cx="7704137" cy="5242375"/>
        </p:xfrm>
        <a:graphic>
          <a:graphicData uri="http://schemas.openxmlformats.org/drawingml/2006/table">
            <a:tbl>
              <a:tblPr/>
              <a:tblGrid>
                <a:gridCol w="855662"/>
                <a:gridCol w="1570038"/>
                <a:gridCol w="5278437"/>
              </a:tblGrid>
              <a:tr h="35719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862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L15</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学科分类</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填报一级学科，即 </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位数</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0066">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L16</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活动类型</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1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基础研究，</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应用研究，</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试验发展，</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成果应用，</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5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技术服务</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L17</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项目来源</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01 “973”</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计划，</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02</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国家科技支撑计划，</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03“863”</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计划，</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04</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国家自然科学基金，</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05</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主管部门项目，</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06</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科技部，</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07</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发改委，</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08</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国务院其他部门，</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09</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省市自治区项目，</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10</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企事业单位委托项目，</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11</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国际合作项目，</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12</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自选项目，</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13</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其他项目，</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14</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科技部重大专项，</a:t>
                      </a:r>
                      <a:r>
                        <a:rPr kumimoji="1" lang="en-US" altLang="zh-CN"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15</a:t>
                      </a:r>
                      <a:r>
                        <a:rPr kumimoji="1" lang="zh-CN" altLang="en-US"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国家重点研发计划，</a:t>
                      </a:r>
                      <a:endParaRPr kumimoji="1" lang="en-US" altLang="zh-CN"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16</a:t>
                      </a:r>
                      <a:r>
                        <a:rPr kumimoji="1" lang="zh-CN" altLang="en-US"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地市厅局（含县）</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387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L18</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组织形式</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牵头单位，</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2</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合作单位。“牵头单位”是指项目承担单位</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直接与项目下达单位签定合同或计划任务书的单位。</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65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L19</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合作形式</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01</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与国外合作，</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02</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与国内高校合作，</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03</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与国内研究机构</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合作，</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04</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与在华外企业合作，</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05</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与国内其它企业合作，</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06</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独立完成，</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07</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其它</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1592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L20</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国民经济行业</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选择代码中的 </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3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位</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L21</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社会经济目标</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选择代码中的 </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位</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16</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7" name="Rectangle 4"/>
          <p:cNvSpPr>
            <a:spLocks noChangeArrowheads="1"/>
          </p:cNvSpPr>
          <p:nvPr/>
        </p:nvSpPr>
        <p:spPr bwMode="auto">
          <a:xfrm>
            <a:off x="785786" y="928670"/>
            <a:ext cx="3816350" cy="738664"/>
          </a:xfrm>
          <a:prstGeom prst="rect">
            <a:avLst/>
          </a:prstGeom>
          <a:noFill/>
          <a:ln w="28575" algn="ctr">
            <a:noFill/>
            <a:miter lim="800000"/>
          </a:ln>
        </p:spPr>
        <p:txBody>
          <a:bodyPr lIns="0" tIns="0" rIns="0" bIns="0">
            <a:spAutoFit/>
          </a:bodyPr>
          <a:lstStyle/>
          <a:p>
            <a:pPr indent="-228600"/>
            <a:r>
              <a:rPr lang="en-US" altLang="zh-CN" dirty="0">
                <a:solidFill>
                  <a:srgbClr val="0033CC"/>
                </a:solidFill>
              </a:rPr>
              <a:t>  </a:t>
            </a:r>
            <a:r>
              <a:rPr lang="zh-CN" altLang="en-US" sz="2400" b="1" dirty="0" smtClean="0">
                <a:solidFill>
                  <a:srgbClr val="0033CC"/>
                </a:solidFill>
              </a:rPr>
              <a:t>表</a:t>
            </a:r>
            <a:r>
              <a:rPr lang="en-US" altLang="zh-CN" sz="2400" b="1" dirty="0" smtClean="0">
                <a:solidFill>
                  <a:srgbClr val="0033CC"/>
                </a:solidFill>
              </a:rPr>
              <a:t>4 </a:t>
            </a:r>
            <a:r>
              <a:rPr lang="zh-CN" altLang="en-US" sz="2400" b="1" dirty="0">
                <a:solidFill>
                  <a:srgbClr val="0033CC"/>
                </a:solidFill>
              </a:rPr>
              <a:t>填报</a:t>
            </a:r>
            <a:r>
              <a:rPr lang="zh-CN" altLang="en-US" sz="2400" b="1" dirty="0" smtClean="0">
                <a:solidFill>
                  <a:srgbClr val="0033CC"/>
                </a:solidFill>
              </a:rPr>
              <a:t>样板</a:t>
            </a:r>
            <a:r>
              <a:rPr lang="zh-CN" altLang="en-US" sz="2400" b="1" dirty="0" smtClean="0">
                <a:solidFill>
                  <a:srgbClr val="FD0903"/>
                </a:solidFill>
              </a:rPr>
              <a:t>（续</a:t>
            </a:r>
            <a:r>
              <a:rPr lang="en-US" altLang="zh-CN" sz="2400" b="1" dirty="0" smtClean="0">
                <a:solidFill>
                  <a:srgbClr val="FD0903"/>
                </a:solidFill>
              </a:rPr>
              <a:t>3</a:t>
            </a:r>
            <a:r>
              <a:rPr lang="zh-CN" altLang="en-US" sz="2400" b="1" dirty="0" smtClean="0">
                <a:solidFill>
                  <a:srgbClr val="FD0903"/>
                </a:solidFill>
              </a:rPr>
              <a:t>）</a:t>
            </a:r>
          </a:p>
          <a:p>
            <a:pPr indent="-228600" algn="l"/>
            <a:r>
              <a:rPr lang="en-US" altLang="zh-CN" sz="2400" b="1" dirty="0" smtClean="0">
                <a:solidFill>
                  <a:srgbClr val="FD0903"/>
                </a:solidFill>
              </a:rPr>
              <a:t> </a:t>
            </a:r>
            <a:endParaRPr lang="zh-CN" altLang="en-US" sz="2400" b="1" dirty="0">
              <a:solidFill>
                <a:srgbClr val="FD0903"/>
              </a:solidFill>
            </a:endParaRPr>
          </a:p>
        </p:txBody>
      </p:sp>
      <p:graphicFrame>
        <p:nvGraphicFramePr>
          <p:cNvPr id="10" name="Group 91"/>
          <p:cNvGraphicFramePr/>
          <p:nvPr/>
        </p:nvGraphicFramePr>
        <p:xfrm>
          <a:off x="642910" y="1428736"/>
          <a:ext cx="7704137" cy="2214578"/>
        </p:xfrm>
        <a:graphic>
          <a:graphicData uri="http://schemas.openxmlformats.org/drawingml/2006/table">
            <a:tbl>
              <a:tblPr/>
              <a:tblGrid>
                <a:gridCol w="855662"/>
                <a:gridCol w="1570038"/>
                <a:gridCol w="5278437"/>
              </a:tblGrid>
              <a:tr h="87326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4131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L22</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项目来源</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lang="zh-CN" altLang="en-US" sz="1800" b="1" kern="1200" dirty="0" smtClean="0">
                          <a:solidFill>
                            <a:schemeClr val="tx1"/>
                          </a:solidFill>
                          <a:latin typeface="+mn-lt"/>
                          <a:ea typeface="+mn-ea"/>
                          <a:cs typeface="+mn-cs"/>
                        </a:rPr>
                        <a:t>新增一个字段，</a:t>
                      </a:r>
                      <a:r>
                        <a:rPr lang="zh-CN" altLang="en-US" sz="1800" b="1" kern="1200" dirty="0" smtClean="0">
                          <a:solidFill>
                            <a:srgbClr val="FF0000"/>
                          </a:solidFill>
                          <a:latin typeface="+mn-lt"/>
                          <a:ea typeface="+mn-ea"/>
                          <a:cs typeface="+mn-cs"/>
                        </a:rPr>
                        <a:t>即：国际合作标识和企事业单位委托省内外标识。</a:t>
                      </a:r>
                      <a:endParaRPr lang="en-US" altLang="zh-CN" sz="1800" b="1" kern="1200" dirty="0" smtClean="0">
                        <a:solidFill>
                          <a:srgbClr val="FF0000"/>
                        </a:solidFill>
                        <a:latin typeface="+mn-lt"/>
                        <a:ea typeface="+mn-ea"/>
                        <a:cs typeface="+mn-cs"/>
                      </a:endParaRPr>
                    </a:p>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800" b="1" i="0" u="none" strike="noStrike" kern="1200" cap="none" normalizeH="0" baseline="0" dirty="0" smtClean="0">
                          <a:ln>
                            <a:noFill/>
                          </a:ln>
                          <a:solidFill>
                            <a:srgbClr val="FF0000"/>
                          </a:solidFill>
                          <a:effectLst/>
                          <a:latin typeface="+mn-lt"/>
                          <a:ea typeface="+mn-ea"/>
                          <a:cs typeface="+mn-cs"/>
                        </a:rPr>
                        <a:t> </a:t>
                      </a:r>
                      <a:r>
                        <a:rPr kumimoji="1" lang="zh-CN" altLang="en-US" sz="1800" b="1" i="0" u="none" strike="noStrike" kern="1200" cap="none" normalizeH="0" baseline="0" dirty="0" smtClean="0">
                          <a:ln>
                            <a:noFill/>
                          </a:ln>
                          <a:solidFill>
                            <a:schemeClr val="tx1"/>
                          </a:solidFill>
                          <a:effectLst/>
                          <a:latin typeface="+mn-lt"/>
                          <a:ea typeface="+mn-ea"/>
                          <a:cs typeface="+mn-cs"/>
                        </a:rPr>
                        <a:t>具体标识的方法，见操作系统说明。</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17</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graphicFrame>
        <p:nvGraphicFramePr>
          <p:cNvPr id="10" name="Group 122"/>
          <p:cNvGraphicFramePr/>
          <p:nvPr/>
        </p:nvGraphicFramePr>
        <p:xfrm>
          <a:off x="714348" y="1357298"/>
          <a:ext cx="7705725" cy="5005389"/>
        </p:xfrm>
        <a:graphic>
          <a:graphicData uri="http://schemas.openxmlformats.org/drawingml/2006/table">
            <a:tbl>
              <a:tblPr/>
              <a:tblGrid>
                <a:gridCol w="2592387"/>
                <a:gridCol w="2544763"/>
                <a:gridCol w="2568575"/>
              </a:tblGrid>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基础研究</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应用研究</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试验发展</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223963">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1</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、微分方程数值解研究 </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用于说明波动</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如说明无线</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电波传送的强度和速度</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的</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微分方程数值解研究</a:t>
                      </a:r>
                      <a:endParaRPr kumimoji="1" lang="zh-CN" altLang="en-US" sz="16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为说明波动的微分方程数</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值解设计开发计算机程序</a:t>
                      </a:r>
                      <a:r>
                        <a:rPr kumimoji="1"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439863">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2</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、微生物抗辐射性的生物</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化学和生物物理的机构</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研究 </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关于热和放射的联合过程</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对酵母生存的影响的微生</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物学研究，以获得制定一</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种储存水果法所需要的方</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法的资料</a:t>
                      </a:r>
                      <a:r>
                        <a:rPr kumimoji="1" lang="zh-CN" altLang="en-US" sz="16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发展利用伽马射线研制储</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存水果方法的工艺</a:t>
                      </a:r>
                      <a:r>
                        <a:rPr kumimoji="1"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062038">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3</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、空气中的污染物的化学</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变化的研究 </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分析方法的研究，以确定</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和测量空气中的二氧化硫</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为目标</a:t>
                      </a:r>
                      <a:r>
                        <a:rPr kumimoji="1" lang="zh-CN" altLang="en-US" sz="14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发展物理化学技术，减少</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燃烧程中</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如供热工厂</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二</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氧化硫的发散过程</a:t>
                      </a:r>
                      <a:r>
                        <a:rPr kumimoji="1"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47725">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4</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、相变与扩散理论研究</a:t>
                      </a:r>
                      <a:r>
                        <a:rPr kumimoji="1" lang="zh-CN" altLang="en-US" sz="2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钢在热处理中组织与结构</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变化及性能的研究</a:t>
                      </a:r>
                      <a:r>
                        <a:rPr kumimoji="1" lang="zh-CN" altLang="en-US" sz="16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确定得到了综合性能的热</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处理工艺</a:t>
                      </a:r>
                      <a:r>
                        <a:rPr kumimoji="1" lang="zh-CN" altLang="en-US" sz="16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 name="Rectangle 4"/>
          <p:cNvSpPr>
            <a:spLocks noChangeArrowheads="1"/>
          </p:cNvSpPr>
          <p:nvPr/>
        </p:nvSpPr>
        <p:spPr bwMode="auto">
          <a:xfrm>
            <a:off x="714348" y="928670"/>
            <a:ext cx="5400675" cy="369332"/>
          </a:xfrm>
          <a:prstGeom prst="rect">
            <a:avLst/>
          </a:prstGeom>
          <a:noFill/>
          <a:ln w="28575" algn="ctr">
            <a:noFill/>
            <a:miter lim="800000"/>
          </a:ln>
        </p:spPr>
        <p:txBody>
          <a:bodyPr lIns="0" tIns="0" rIns="0" bIns="0">
            <a:spAutoFit/>
          </a:bodyPr>
          <a:lstStyle/>
          <a:p>
            <a:pPr indent="-228600" algn="l"/>
            <a:r>
              <a:rPr lang="en-US" altLang="zh-CN" dirty="0">
                <a:solidFill>
                  <a:srgbClr val="0033CC"/>
                </a:solidFill>
              </a:rPr>
              <a:t>  </a:t>
            </a:r>
            <a:r>
              <a:rPr lang="zh-CN" altLang="en-US" sz="2400" b="1" dirty="0">
                <a:solidFill>
                  <a:srgbClr val="0033CC"/>
                </a:solidFill>
              </a:rPr>
              <a:t>表</a:t>
            </a:r>
            <a:r>
              <a:rPr lang="en-US" altLang="zh-CN" sz="2400" b="1" dirty="0">
                <a:solidFill>
                  <a:srgbClr val="0033CC"/>
                </a:solidFill>
              </a:rPr>
              <a:t>4 </a:t>
            </a:r>
            <a:r>
              <a:rPr lang="zh-CN" altLang="en-US" sz="2400" b="1" dirty="0">
                <a:solidFill>
                  <a:srgbClr val="0033CC"/>
                </a:solidFill>
              </a:rPr>
              <a:t>对活动类型的准确</a:t>
            </a:r>
            <a:r>
              <a:rPr lang="zh-CN" altLang="en-US" sz="2400" b="1" dirty="0" smtClean="0">
                <a:solidFill>
                  <a:srgbClr val="0033CC"/>
                </a:solidFill>
              </a:rPr>
              <a:t>划分</a:t>
            </a:r>
            <a:r>
              <a:rPr lang="en-US" altLang="zh-CN" sz="2400" b="1" dirty="0" smtClean="0">
                <a:solidFill>
                  <a:srgbClr val="FD0903"/>
                </a:solidFill>
              </a:rPr>
              <a:t> </a:t>
            </a:r>
            <a:endParaRPr lang="zh-CN" altLang="en-US" sz="2400" b="1" dirty="0">
              <a:solidFill>
                <a:srgbClr val="FD0903"/>
              </a:solidFill>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18</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graphicFrame>
        <p:nvGraphicFramePr>
          <p:cNvPr id="7" name="Group 157"/>
          <p:cNvGraphicFramePr/>
          <p:nvPr/>
        </p:nvGraphicFramePr>
        <p:xfrm>
          <a:off x="684213" y="1341438"/>
          <a:ext cx="7848600" cy="4421061"/>
        </p:xfrm>
        <a:graphic>
          <a:graphicData uri="http://schemas.openxmlformats.org/drawingml/2006/table">
            <a:tbl>
              <a:tblPr/>
              <a:tblGrid>
                <a:gridCol w="871537"/>
                <a:gridCol w="2800350"/>
                <a:gridCol w="4176713"/>
              </a:tblGrid>
              <a:tr h="1193800">
                <a:tc gridSpan="3">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如某校某教师获准了</a:t>
                      </a:r>
                      <a:r>
                        <a:rPr kumimoji="1" lang="en-US" altLang="zh-CN" sz="18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1</a:t>
                      </a:r>
                      <a:r>
                        <a:rPr kumimoji="1" lang="zh-CN" altLang="en-US" sz="18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项</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国家自然科学基金面上项目，获准经费</a:t>
                      </a:r>
                      <a:r>
                        <a:rPr kumimoji="1" lang="en-US" altLang="zh-CN" sz="18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500</a:t>
                      </a:r>
                      <a:r>
                        <a:rPr kumimoji="1" lang="zh-CN" altLang="en-US" sz="18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千元</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，学校给予</a:t>
                      </a:r>
                      <a:r>
                        <a:rPr kumimoji="1" lang="en-US" altLang="zh-CN" sz="18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1</a:t>
                      </a:r>
                      <a:r>
                        <a:rPr kumimoji="1" lang="zh-CN" altLang="en-US" sz="18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a:t>
                      </a:r>
                      <a:r>
                        <a:rPr kumimoji="1" lang="en-US" altLang="zh-CN" sz="18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1</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的配套，即给予了</a:t>
                      </a:r>
                      <a:r>
                        <a:rPr kumimoji="1" lang="en-US" altLang="zh-CN" sz="18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500</a:t>
                      </a:r>
                      <a:r>
                        <a:rPr kumimoji="1" lang="zh-CN" altLang="en-US" sz="18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千元</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的等额配套支持，反映在表</a:t>
                      </a: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与表</a:t>
                      </a: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之中应该是这样的：</a:t>
                      </a:r>
                    </a:p>
                  </a:txBody>
                  <a:tcPr marL="0" marR="0" marT="0" marB="0" anchor="ctr" horzOverflow="overflow">
                    <a:lnL w="28575"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p>
                  </a:txBody>
                  <a:tcPr/>
                </a:tc>
                <a:tc hMerge="1">
                  <a:txBody>
                    <a:bodyPr/>
                    <a:lstStyle/>
                    <a:p>
                      <a:endParaRPr lang="zh-CN"/>
                    </a:p>
                  </a:txBody>
                  <a:tcPr/>
                </a:tc>
              </a:tr>
              <a:tr h="4492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表</a:t>
                      </a:r>
                      <a:r>
                        <a:rPr kumimoji="1"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2</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1" lang="zh-CN"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p>
                  </a:txBody>
                  <a:tcPr/>
                </a:tc>
              </a:tr>
              <a:tr h="4000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  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经费费（千元）</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292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19</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其中</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为国家科技计划项目配套</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500</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0322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表</a:t>
                      </a:r>
                      <a:r>
                        <a:rPr kumimoji="1"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42</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生成表数据</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p>
                  </a:txBody>
                  <a:tcPr/>
                </a:tc>
              </a:tr>
              <a:tr h="44767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08</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国家自然科学基金项目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1000</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500+500</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767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表</a:t>
                      </a:r>
                      <a:r>
                        <a:rPr kumimoji="1"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4</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基础表数据</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p>
                  </a:txBody>
                  <a:tcPr/>
                </a:tc>
              </a:tr>
              <a:tr h="5080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01</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耐温抗盐型交联聚合物凝胶</a:t>
                      </a:r>
                    </a:p>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机理研究</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1000</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500+500</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Rectangle 5"/>
          <p:cNvSpPr>
            <a:spLocks noChangeArrowheads="1"/>
          </p:cNvSpPr>
          <p:nvPr/>
        </p:nvSpPr>
        <p:spPr bwMode="auto">
          <a:xfrm>
            <a:off x="642910" y="928670"/>
            <a:ext cx="7129463" cy="369332"/>
          </a:xfrm>
          <a:prstGeom prst="rect">
            <a:avLst/>
          </a:prstGeom>
          <a:noFill/>
          <a:ln w="28575" algn="ctr">
            <a:noFill/>
            <a:miter lim="800000"/>
          </a:ln>
        </p:spPr>
        <p:txBody>
          <a:bodyPr lIns="0" tIns="0" rIns="0" bIns="0">
            <a:spAutoFit/>
          </a:bodyPr>
          <a:lstStyle/>
          <a:p>
            <a:pPr indent="-228600" algn="l"/>
            <a:r>
              <a:rPr lang="en-US" altLang="zh-CN" dirty="0">
                <a:solidFill>
                  <a:srgbClr val="0033CC"/>
                </a:solidFill>
              </a:rPr>
              <a:t>  </a:t>
            </a:r>
            <a:r>
              <a:rPr lang="zh-CN" altLang="en-US" sz="2400" b="1" dirty="0">
                <a:solidFill>
                  <a:srgbClr val="0033CC"/>
                </a:solidFill>
              </a:rPr>
              <a:t>表</a:t>
            </a:r>
            <a:r>
              <a:rPr lang="en-US" altLang="zh-CN" sz="2400" b="1" dirty="0">
                <a:solidFill>
                  <a:srgbClr val="0033CC"/>
                </a:solidFill>
              </a:rPr>
              <a:t>4</a:t>
            </a:r>
            <a:r>
              <a:rPr lang="zh-CN" altLang="en-US" sz="2400" b="1" dirty="0">
                <a:solidFill>
                  <a:srgbClr val="0033CC"/>
                </a:solidFill>
              </a:rPr>
              <a:t>与表</a:t>
            </a:r>
            <a:r>
              <a:rPr lang="en-US" altLang="zh-CN" sz="2400" b="1" dirty="0">
                <a:solidFill>
                  <a:srgbClr val="0033CC"/>
                </a:solidFill>
              </a:rPr>
              <a:t>2  </a:t>
            </a:r>
            <a:r>
              <a:rPr lang="zh-CN" altLang="en-US" sz="2400" b="1" dirty="0">
                <a:solidFill>
                  <a:srgbClr val="0033CC"/>
                </a:solidFill>
              </a:rPr>
              <a:t>关于对国家项目配套的</a:t>
            </a:r>
            <a:r>
              <a:rPr lang="zh-CN" altLang="en-US" sz="2400" b="1" dirty="0" smtClean="0">
                <a:solidFill>
                  <a:srgbClr val="0033CC"/>
                </a:solidFill>
              </a:rPr>
              <a:t>说明</a:t>
            </a:r>
            <a:endParaRPr lang="zh-CN" altLang="en-US" sz="2400" b="1" dirty="0">
              <a:solidFill>
                <a:srgbClr val="FD0903"/>
              </a:solidFill>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19</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10" name="Rectangle 3"/>
          <p:cNvSpPr txBox="1">
            <a:spLocks noChangeArrowheads="1"/>
          </p:cNvSpPr>
          <p:nvPr/>
        </p:nvSpPr>
        <p:spPr>
          <a:xfrm>
            <a:off x="684213" y="1125538"/>
            <a:ext cx="7704137" cy="4895850"/>
          </a:xfrm>
          <a:prstGeom prst="rect">
            <a:avLst/>
          </a:prstGeom>
        </p:spPr>
        <p:txBody>
          <a:bodyPr vert="horz" lIns="91440" tIns="45720" rIns="91440" bIns="45720" rtlCol="0">
            <a:normAutofit/>
          </a:bodyPr>
          <a:lstStyle/>
          <a:p>
            <a:pPr marL="0" marR="0" lvl="0" indent="0" defTabSz="914400" rtl="0" eaLnBrk="1" fontAlgn="auto" latinLnBrk="0" hangingPunct="1">
              <a:lnSpc>
                <a:spcPct val="8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５、科技交流情况表</a:t>
            </a:r>
          </a:p>
          <a:p>
            <a:pPr marL="0" marR="0" lvl="0" indent="0" defTabSz="914400" rtl="0" eaLnBrk="1" fontAlgn="auto" latinLnBrk="0" hangingPunct="1">
              <a:lnSpc>
                <a:spcPct val="80000"/>
              </a:lnSpc>
              <a:spcBef>
                <a:spcPct val="20000"/>
              </a:spcBef>
              <a:spcAft>
                <a:spcPts val="0"/>
              </a:spcAft>
              <a:buClrTx/>
              <a:buSzTx/>
              <a:buFontTx/>
              <a:buNone/>
              <a:defRPr/>
            </a:pPr>
            <a:r>
              <a:rPr kumimoji="0" lang="zh-CN" altLang="en-US" sz="1800" b="1" i="0" u="none" strike="noStrike" kern="1200" cap="none" spc="0" normalizeH="0" baseline="0" noProof="0" dirty="0" smtClean="0">
                <a:ln>
                  <a:noFill/>
                </a:ln>
                <a:solidFill>
                  <a:srgbClr val="FD0903"/>
                </a:solidFill>
                <a:effectLst/>
                <a:uLnTx/>
                <a:uFillTx/>
                <a:latin typeface="+mn-lt"/>
                <a:ea typeface="+mn-ea"/>
                <a:cs typeface="+mn-cs"/>
              </a:rPr>
              <a:t>        </a:t>
            </a:r>
          </a:p>
          <a:p>
            <a:pPr marL="0" marR="0" lvl="0" indent="0" defTabSz="914400" rtl="0" eaLnBrk="1" fontAlgn="auto" latinLnBrk="0" hangingPunct="1">
              <a:lnSpc>
                <a:spcPct val="80000"/>
              </a:lnSpc>
              <a:spcBef>
                <a:spcPct val="20000"/>
              </a:spcBef>
              <a:spcAft>
                <a:spcPts val="0"/>
              </a:spcAft>
              <a:buClrTx/>
              <a:buSzTx/>
              <a:buFontTx/>
              <a:buNone/>
              <a:defRPr/>
            </a:pPr>
            <a:r>
              <a:rPr kumimoji="0" lang="zh-CN" altLang="en-US" sz="1800" b="1" i="0" u="none" strike="noStrike" kern="1200" cap="none" spc="0" normalizeH="0" baseline="0" noProof="0" dirty="0" smtClean="0">
                <a:ln>
                  <a:noFill/>
                </a:ln>
                <a:solidFill>
                  <a:srgbClr val="FD0903"/>
                </a:solidFill>
                <a:effectLst/>
                <a:uLnTx/>
                <a:uFillTx/>
                <a:latin typeface="+mn-lt"/>
                <a:ea typeface="+mn-ea"/>
                <a:cs typeface="+mn-cs"/>
              </a:rPr>
              <a:t>     </a:t>
            </a: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把握４个要点：</a:t>
            </a:r>
            <a:endParaRPr kumimoji="0" lang="zh-CN" altLang="en-US" sz="1800" b="1" i="0" u="none" strike="noStrike" kern="1200" cap="none" spc="0" normalizeH="0" baseline="0" noProof="0" dirty="0" smtClean="0">
              <a:ln>
                <a:noFill/>
              </a:ln>
              <a:solidFill>
                <a:schemeClr val="tx1">
                  <a:tint val="75000"/>
                </a:schemeClr>
              </a:solidFill>
              <a:effectLst/>
              <a:uLnTx/>
              <a:uFillTx/>
              <a:latin typeface="+mn-lt"/>
              <a:ea typeface="+mn-ea"/>
              <a:cs typeface="+mn-cs"/>
            </a:endParaRPr>
          </a:p>
          <a:p>
            <a:pPr marL="0" marR="0" lvl="0" indent="0" algn="ctr" defTabSz="914400" rtl="0" eaLnBrk="1" fontAlgn="auto" latinLnBrk="0" hangingPunct="1">
              <a:lnSpc>
                <a:spcPct val="140000"/>
              </a:lnSpc>
              <a:spcBef>
                <a:spcPct val="20000"/>
              </a:spcBef>
              <a:spcAft>
                <a:spcPts val="0"/>
              </a:spcAft>
              <a:buClrTx/>
              <a:buSzTx/>
              <a:buFontTx/>
              <a:buNone/>
              <a:defRPr/>
            </a:pPr>
            <a:r>
              <a:rPr kumimoji="0" lang="en-US" altLang="zh-CN" sz="1800" b="1" i="0" u="none" strike="noStrike" kern="1200" cap="none" spc="0" normalizeH="0" baseline="0" noProof="0" dirty="0" smtClean="0">
                <a:ln>
                  <a:noFill/>
                </a:ln>
                <a:effectLst/>
                <a:uLnTx/>
                <a:uFillTx/>
                <a:latin typeface="+mn-lt"/>
                <a:ea typeface="+mn-ea"/>
                <a:cs typeface="+mn-cs"/>
              </a:rPr>
              <a:t>1</a:t>
            </a:r>
            <a:r>
              <a:rPr kumimoji="0" lang="zh-CN" altLang="en-US" sz="1800" b="1" i="0" u="none" strike="noStrike" kern="1200" cap="none" spc="0" normalizeH="0" baseline="0" noProof="0" dirty="0" smtClean="0">
                <a:ln>
                  <a:noFill/>
                </a:ln>
                <a:effectLst/>
                <a:uLnTx/>
                <a:uFillTx/>
                <a:latin typeface="+mn-lt"/>
                <a:ea typeface="+mn-ea"/>
                <a:cs typeface="+mn-cs"/>
              </a:rPr>
              <a:t>）合作研究是指派遣（或接受）学者时间在半年以上，</a:t>
            </a:r>
            <a:r>
              <a:rPr kumimoji="0" lang="zh-CN" altLang="en-US" sz="1800" b="1" i="0" u="none" strike="noStrike" kern="1200" cap="none" spc="0" normalizeH="0" baseline="0" noProof="0" dirty="0" smtClean="0">
                <a:ln>
                  <a:noFill/>
                </a:ln>
                <a:solidFill>
                  <a:srgbClr val="FF0000"/>
                </a:solidFill>
                <a:effectLst/>
                <a:uLnTx/>
                <a:uFillTx/>
                <a:latin typeface="+mn-lt"/>
                <a:ea typeface="+mn-ea"/>
                <a:cs typeface="+mn-cs"/>
              </a:rPr>
              <a:t>有专项的研究课</a:t>
            </a:r>
          </a:p>
          <a:p>
            <a:pPr marL="0" marR="0" lvl="0" indent="0" defTabSz="914400" rtl="0" eaLnBrk="1" fontAlgn="auto" latinLnBrk="0" hangingPunct="1">
              <a:lnSpc>
                <a:spcPct val="140000"/>
              </a:lnSpc>
              <a:spcBef>
                <a:spcPct val="20000"/>
              </a:spcBef>
              <a:spcAft>
                <a:spcPts val="0"/>
              </a:spcAft>
              <a:buClrTx/>
              <a:buSzTx/>
              <a:buFontTx/>
              <a:buNone/>
              <a:defRPr/>
            </a:pPr>
            <a:r>
              <a:rPr lang="en-US" altLang="zh-CN" b="1" dirty="0" smtClean="0">
                <a:solidFill>
                  <a:srgbClr val="FF0000"/>
                </a:solidFill>
              </a:rPr>
              <a:t>          </a:t>
            </a:r>
            <a:r>
              <a:rPr kumimoji="0" lang="zh-CN" altLang="en-US" sz="1800" b="1" i="0" u="none" strike="noStrike" kern="1200" cap="none" spc="0" normalizeH="0" baseline="0" noProof="0" dirty="0" smtClean="0">
                <a:ln>
                  <a:noFill/>
                </a:ln>
                <a:solidFill>
                  <a:srgbClr val="FF0000"/>
                </a:solidFill>
                <a:effectLst/>
                <a:uLnTx/>
                <a:uFillTx/>
                <a:latin typeface="+mn-lt"/>
                <a:ea typeface="+mn-ea"/>
                <a:cs typeface="+mn-cs"/>
              </a:rPr>
              <a:t>题</a:t>
            </a:r>
            <a:r>
              <a:rPr kumimoji="0" lang="zh-CN" altLang="en-US" sz="1800" b="1" i="0" u="none" strike="noStrike" kern="1200" cap="none" spc="0" normalizeH="0" baseline="0" noProof="0" dirty="0" smtClean="0">
                <a:ln>
                  <a:noFill/>
                </a:ln>
                <a:effectLst/>
                <a:uLnTx/>
                <a:uFillTx/>
                <a:latin typeface="+mn-lt"/>
                <a:ea typeface="+mn-ea"/>
                <a:cs typeface="+mn-cs"/>
              </a:rPr>
              <a:t>。进修或访问学者等短期的交流不作为合作研究统计；</a:t>
            </a:r>
          </a:p>
          <a:p>
            <a:pPr marL="0" marR="0" lvl="0" indent="0" algn="ctr" defTabSz="914400" rtl="0" eaLnBrk="1" fontAlgn="auto" latinLnBrk="0" hangingPunct="1">
              <a:lnSpc>
                <a:spcPct val="140000"/>
              </a:lnSpc>
              <a:spcBef>
                <a:spcPct val="20000"/>
              </a:spcBef>
              <a:spcAft>
                <a:spcPts val="0"/>
              </a:spcAft>
              <a:buClrTx/>
              <a:buSzTx/>
              <a:buFontTx/>
              <a:buNone/>
              <a:defRPr/>
            </a:pPr>
            <a:r>
              <a:rPr kumimoji="0" lang="en-US" altLang="zh-CN" sz="1800" b="1" i="0" u="none" strike="noStrike" kern="1200" cap="none" spc="0" normalizeH="0" baseline="0" noProof="0" dirty="0" smtClean="0">
                <a:ln>
                  <a:noFill/>
                </a:ln>
                <a:effectLst/>
                <a:uLnTx/>
                <a:uFillTx/>
                <a:latin typeface="+mn-lt"/>
                <a:ea typeface="+mn-ea"/>
                <a:cs typeface="+mn-cs"/>
              </a:rPr>
              <a:t> 2</a:t>
            </a:r>
            <a:r>
              <a:rPr kumimoji="0" lang="zh-CN" altLang="en-US" sz="1800" b="1" i="0" u="none" strike="noStrike" kern="1200" cap="none" spc="0" normalizeH="0" baseline="0" noProof="0" dirty="0" smtClean="0">
                <a:ln>
                  <a:noFill/>
                </a:ln>
                <a:effectLst/>
                <a:uLnTx/>
                <a:uFillTx/>
                <a:latin typeface="+mn-lt"/>
                <a:ea typeface="+mn-ea"/>
                <a:cs typeface="+mn-cs"/>
              </a:rPr>
              <a:t>）无论是在国内召开的国际会议或是在国外召开的国际会议，凡参加国</a:t>
            </a:r>
            <a:endParaRPr kumimoji="0" lang="en-US" altLang="zh-CN" sz="1800" b="1"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40000"/>
              </a:lnSpc>
              <a:spcBef>
                <a:spcPct val="20000"/>
              </a:spcBef>
              <a:spcAft>
                <a:spcPts val="0"/>
              </a:spcAft>
              <a:buClrTx/>
              <a:buSzTx/>
              <a:buFontTx/>
              <a:buNone/>
              <a:defRPr/>
            </a:pPr>
            <a:r>
              <a:rPr lang="en-US" altLang="zh-CN" b="1" dirty="0" smtClean="0"/>
              <a:t>         </a:t>
            </a:r>
            <a:r>
              <a:rPr kumimoji="0" lang="zh-CN" altLang="en-US" sz="1800" b="1" i="0" u="none" strike="noStrike" kern="1200" cap="none" spc="0" normalizeH="0" baseline="0" noProof="0" dirty="0" smtClean="0">
                <a:ln>
                  <a:noFill/>
                </a:ln>
                <a:effectLst/>
                <a:uLnTx/>
                <a:uFillTx/>
                <a:latin typeface="+mn-lt"/>
                <a:ea typeface="+mn-ea"/>
                <a:cs typeface="+mn-cs"/>
              </a:rPr>
              <a:t>际学术会议并载入正式出版论文集的论文均应同时反映在科技成果表</a:t>
            </a:r>
            <a:endParaRPr kumimoji="0" lang="en-US" altLang="zh-CN" sz="18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40000"/>
              </a:lnSpc>
              <a:spcBef>
                <a:spcPct val="20000"/>
              </a:spcBef>
              <a:spcAft>
                <a:spcPts val="0"/>
              </a:spcAft>
              <a:buClrTx/>
              <a:buSzTx/>
              <a:buFontTx/>
              <a:buNone/>
              <a:defRPr/>
            </a:pPr>
            <a:r>
              <a:rPr lang="en-US" altLang="zh-CN" b="1" dirty="0" smtClean="0"/>
              <a:t>          </a:t>
            </a:r>
            <a:r>
              <a:rPr kumimoji="0" lang="zh-CN" altLang="en-US" sz="1800" b="1" i="0" u="none" strike="noStrike" kern="1200" cap="none" spc="0" normalizeH="0" baseline="0" noProof="0" dirty="0" smtClean="0">
                <a:ln>
                  <a:noFill/>
                </a:ln>
                <a:effectLst/>
                <a:uLnTx/>
                <a:uFillTx/>
                <a:latin typeface="+mn-lt"/>
                <a:ea typeface="+mn-ea"/>
                <a:cs typeface="+mn-cs"/>
              </a:rPr>
              <a:t>中的“国外学术刊物”一栏中；</a:t>
            </a:r>
          </a:p>
          <a:p>
            <a:pPr marL="0" marR="0" lvl="0" indent="0" algn="ctr" defTabSz="914400" rtl="0" eaLnBrk="1" fontAlgn="auto" latinLnBrk="0" hangingPunct="1">
              <a:lnSpc>
                <a:spcPct val="140000"/>
              </a:lnSpc>
              <a:spcBef>
                <a:spcPct val="20000"/>
              </a:spcBef>
              <a:spcAft>
                <a:spcPts val="0"/>
              </a:spcAft>
              <a:buClrTx/>
              <a:buSzTx/>
              <a:buFontTx/>
              <a:buNone/>
              <a:defRPr/>
            </a:pPr>
            <a:r>
              <a:rPr kumimoji="0" lang="en-US" altLang="zh-CN" sz="1800" b="1" i="0" u="none" strike="noStrike" kern="1200" cap="none" spc="0" normalizeH="0" baseline="0" noProof="0" dirty="0" smtClean="0">
                <a:ln>
                  <a:noFill/>
                </a:ln>
                <a:effectLst/>
                <a:uLnTx/>
                <a:uFillTx/>
                <a:latin typeface="+mn-lt"/>
                <a:ea typeface="+mn-ea"/>
                <a:cs typeface="+mn-cs"/>
              </a:rPr>
              <a:t>   3</a:t>
            </a:r>
            <a:r>
              <a:rPr kumimoji="0" lang="zh-CN" altLang="en-US" sz="1800" b="1" i="0" u="none" strike="noStrike" kern="1200" cap="none" spc="0" normalizeH="0" baseline="0" noProof="0" dirty="0" smtClean="0">
                <a:ln>
                  <a:noFill/>
                </a:ln>
                <a:effectLst/>
                <a:uLnTx/>
                <a:uFillTx/>
                <a:latin typeface="+mn-lt"/>
                <a:ea typeface="+mn-ea"/>
                <a:cs typeface="+mn-cs"/>
              </a:rPr>
              <a:t>）国际学术会议，一般是指由多个国家学者参加的会议，不是双边会议；</a:t>
            </a:r>
          </a:p>
          <a:p>
            <a:pPr marL="0" marR="0" lvl="0" indent="0" algn="ctr" defTabSz="914400" rtl="0" eaLnBrk="1" fontAlgn="auto" latinLnBrk="0" hangingPunct="1">
              <a:lnSpc>
                <a:spcPct val="140000"/>
              </a:lnSpc>
              <a:spcBef>
                <a:spcPct val="20000"/>
              </a:spcBef>
              <a:spcAft>
                <a:spcPts val="0"/>
              </a:spcAft>
              <a:buClrTx/>
              <a:buSzTx/>
              <a:buFontTx/>
              <a:buNone/>
              <a:defRPr/>
            </a:pPr>
            <a:r>
              <a:rPr kumimoji="0" lang="en-US" altLang="zh-CN" sz="1800" b="1" i="0" u="none" strike="noStrike" kern="1200" cap="none" spc="0" normalizeH="0" baseline="0" noProof="0" dirty="0" smtClean="0">
                <a:ln>
                  <a:noFill/>
                </a:ln>
                <a:effectLst/>
                <a:uLnTx/>
                <a:uFillTx/>
                <a:latin typeface="+mn-lt"/>
                <a:ea typeface="+mn-ea"/>
                <a:cs typeface="+mn-cs"/>
              </a:rPr>
              <a:t> 4</a:t>
            </a:r>
            <a:r>
              <a:rPr kumimoji="0" lang="zh-CN" altLang="en-US" sz="1800" b="1" i="0" u="none" strike="noStrike" kern="1200" cap="none" spc="0" normalizeH="0" baseline="0" noProof="0" dirty="0" smtClean="0">
                <a:ln>
                  <a:noFill/>
                </a:ln>
                <a:effectLst/>
                <a:uLnTx/>
                <a:uFillTx/>
                <a:latin typeface="+mn-lt"/>
                <a:ea typeface="+mn-ea"/>
                <a:cs typeface="+mn-cs"/>
              </a:rPr>
              <a:t>）主办国际学术会议，分为在境内举办和境外举办两种。对选择在境外</a:t>
            </a:r>
            <a:endParaRPr kumimoji="0" lang="en-US" altLang="zh-CN" sz="1800" b="1" i="0" u="none" strike="noStrike" kern="1200" cap="none" spc="0" normalizeH="0" baseline="0" noProof="0" dirty="0" smtClean="0">
              <a:ln>
                <a:noFill/>
              </a:ln>
              <a:effectLst/>
              <a:uLnTx/>
              <a:uFillTx/>
              <a:latin typeface="+mn-lt"/>
              <a:ea typeface="+mn-ea"/>
              <a:cs typeface="+mn-cs"/>
            </a:endParaRPr>
          </a:p>
          <a:p>
            <a:pPr lvl="0">
              <a:lnSpc>
                <a:spcPct val="140000"/>
              </a:lnSpc>
              <a:spcBef>
                <a:spcPct val="20000"/>
              </a:spcBef>
            </a:pPr>
            <a:r>
              <a:rPr kumimoji="0" lang="zh-CN" altLang="en-US" sz="1800" b="1" i="0" u="none" strike="noStrike" kern="1200" cap="none" spc="0" normalizeH="0" baseline="0" noProof="0" dirty="0" smtClean="0">
                <a:ln>
                  <a:noFill/>
                </a:ln>
                <a:effectLst/>
                <a:uLnTx/>
                <a:uFillTx/>
                <a:latin typeface="+mn-lt"/>
                <a:ea typeface="+mn-ea"/>
                <a:cs typeface="+mn-cs"/>
              </a:rPr>
              <a:t>          主办国际学术会议时，一定要慎重，</a:t>
            </a:r>
            <a:r>
              <a:rPr lang="zh-CN" altLang="en-US" b="1" dirty="0" smtClean="0"/>
              <a:t>不可随意、无依据的填写</a:t>
            </a:r>
            <a:r>
              <a:rPr kumimoji="0" lang="zh-CN" altLang="en-US" sz="1800" b="1" i="0" u="none" strike="noStrike" kern="1200" cap="none" spc="0" normalizeH="0" baseline="0" noProof="0" dirty="0" smtClean="0">
                <a:ln>
                  <a:noFill/>
                </a:ln>
                <a:effectLst/>
                <a:uLnTx/>
                <a:uFillTx/>
                <a:latin typeface="+mn-lt"/>
                <a:ea typeface="+mn-ea"/>
                <a:cs typeface="+mn-cs"/>
              </a:rPr>
              <a:t>。</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20</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graphicFrame>
        <p:nvGraphicFramePr>
          <p:cNvPr id="7" name="Group 90"/>
          <p:cNvGraphicFramePr/>
          <p:nvPr/>
        </p:nvGraphicFramePr>
        <p:xfrm>
          <a:off x="755650" y="1341438"/>
          <a:ext cx="7777163" cy="4893057"/>
        </p:xfrm>
        <a:graphic>
          <a:graphicData uri="http://schemas.openxmlformats.org/drawingml/2006/table">
            <a:tbl>
              <a:tblPr/>
              <a:tblGrid>
                <a:gridCol w="574675"/>
                <a:gridCol w="1406525"/>
                <a:gridCol w="5795963"/>
              </a:tblGrid>
              <a:tr h="4762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563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01</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派遣</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指学校本年选派教师、科技人员到国</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境</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内或国</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境</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外进行合作</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研究的人数，时间一般在</a:t>
                      </a:r>
                      <a:r>
                        <a:rPr kumimoji="1" lang="zh-CN" altLang="en-US"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半年</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以上，</a:t>
                      </a:r>
                      <a:r>
                        <a:rPr kumimoji="1" lang="zh-CN" altLang="en-US"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不足半年</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的不予统计；</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563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02</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接受</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指学校本年接受来自境内或境外的教师、科技人员进行合作研</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究的人数，时间一般在半年以上，不足半年的不予统计；</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5722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03</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出席人员</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指出席会议的人次，如李某当年出席过 </a:t>
                      </a:r>
                      <a:r>
                        <a:rPr kumimoji="1" lang="en-US" altLang="zh-CN"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3 </a:t>
                      </a:r>
                      <a:r>
                        <a:rPr kumimoji="1" lang="zh-CN" altLang="en-US"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次</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相关学术会议，则</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按 </a:t>
                      </a:r>
                      <a:r>
                        <a:rPr kumimoji="1" lang="en-US" altLang="zh-CN"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3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进行统计；</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731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04</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交流论文</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指在境内或境外举办学术会议时提交的论文，如果论文进入正</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式出版物（论文集），则该论文数同时要进入表</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7</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成果表</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之中；</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429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05</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特邀报告</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指在境内或境外举办学术会议时作为特邀人员进行大会报告，</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这个数字应该很小；</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8763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06</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主办会议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指由学校牵头或者协助承办境内或境外的学术交流会议，</a:t>
                      </a:r>
                      <a:r>
                        <a:rPr kumimoji="1" lang="zh-CN" altLang="en-US" sz="1600" b="1" i="0" u="none" strike="noStrike" cap="none" normalizeH="0" baseline="0" dirty="0" smtClean="0">
                          <a:ln>
                            <a:noFill/>
                          </a:ln>
                          <a:solidFill>
                            <a:srgbClr val="FD0903"/>
                          </a:solidFill>
                          <a:effectLst/>
                          <a:latin typeface="Times New Roman" panose="02020603050405020304" pitchFamily="18" charset="0"/>
                          <a:ea typeface="宋体" panose="02010600030101010101" pitchFamily="2" charset="-122"/>
                        </a:rPr>
                        <a:t>不是</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rgbClr val="FD0903"/>
                          </a:solidFill>
                          <a:effectLst/>
                          <a:latin typeface="Times New Roman" panose="02020603050405020304" pitchFamily="18" charset="0"/>
                          <a:ea typeface="宋体" panose="02010600030101010101" pitchFamily="2" charset="-122"/>
                        </a:rPr>
                        <a:t>  双边会议。</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香港、澳门、台湾地区在国</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境</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外栏填写。对院</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系</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p>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或处室上报的数据必须逐项核实后再行上报。</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 name="Rectangle 4"/>
          <p:cNvSpPr>
            <a:spLocks noChangeArrowheads="1"/>
          </p:cNvSpPr>
          <p:nvPr/>
        </p:nvSpPr>
        <p:spPr bwMode="auto">
          <a:xfrm>
            <a:off x="714348" y="928670"/>
            <a:ext cx="3816350" cy="369332"/>
          </a:xfrm>
          <a:prstGeom prst="rect">
            <a:avLst/>
          </a:prstGeom>
          <a:noFill/>
          <a:ln w="28575" algn="ctr">
            <a:noFill/>
            <a:miter lim="800000"/>
          </a:ln>
        </p:spPr>
        <p:txBody>
          <a:bodyPr lIns="0" tIns="0" rIns="0" bIns="0">
            <a:spAutoFit/>
          </a:bodyPr>
          <a:lstStyle/>
          <a:p>
            <a:pPr indent="-228600" algn="l"/>
            <a:r>
              <a:rPr lang="en-US" altLang="zh-CN" dirty="0">
                <a:solidFill>
                  <a:srgbClr val="0033CC"/>
                </a:solidFill>
              </a:rPr>
              <a:t>  </a:t>
            </a:r>
            <a:r>
              <a:rPr lang="zh-CN" altLang="en-US" sz="2400" b="1" dirty="0">
                <a:solidFill>
                  <a:srgbClr val="0033CC"/>
                </a:solidFill>
              </a:rPr>
              <a:t>表</a:t>
            </a:r>
            <a:r>
              <a:rPr lang="en-US" altLang="zh-CN" sz="2400" b="1" dirty="0">
                <a:solidFill>
                  <a:srgbClr val="0033CC"/>
                </a:solidFill>
              </a:rPr>
              <a:t>5 </a:t>
            </a:r>
            <a:r>
              <a:rPr lang="zh-CN" altLang="en-US" sz="2400" b="1" dirty="0">
                <a:solidFill>
                  <a:srgbClr val="0033CC"/>
                </a:solidFill>
              </a:rPr>
              <a:t>填报样板</a:t>
            </a:r>
            <a:endParaRPr lang="zh-CN" altLang="en-US" sz="2400" b="1" dirty="0">
              <a:solidFill>
                <a:srgbClr val="FD0903"/>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21</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10" name="Rectangle 3"/>
          <p:cNvSpPr txBox="1">
            <a:spLocks noChangeArrowheads="1"/>
          </p:cNvSpPr>
          <p:nvPr/>
        </p:nvSpPr>
        <p:spPr>
          <a:xfrm>
            <a:off x="714375" y="1203643"/>
            <a:ext cx="7704138" cy="4751387"/>
          </a:xfrm>
          <a:prstGeom prst="rect">
            <a:avLst/>
          </a:prstGeom>
        </p:spPr>
        <p:txBody>
          <a:bodyPr vert="horz" lIns="91440" tIns="45720" rIns="91440" bIns="45720" rtlCol="0">
            <a:normAutofit/>
          </a:bodyPr>
          <a:lstStyle/>
          <a:p>
            <a:pPr marL="0" marR="0" lvl="0" indent="0" defTabSz="914400" rtl="0" eaLnBrk="1" fontAlgn="auto" latinLnBrk="0" hangingPunct="1">
              <a:lnSpc>
                <a:spcPct val="8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６、技术转让与知识产权情况表</a:t>
            </a:r>
          </a:p>
          <a:p>
            <a:pPr marL="0" marR="0" lvl="0" indent="0" defTabSz="914400" rtl="0" eaLnBrk="1" fontAlgn="auto" latinLnBrk="0" hangingPunct="1">
              <a:lnSpc>
                <a:spcPct val="80000"/>
              </a:lnSpc>
              <a:spcBef>
                <a:spcPct val="20000"/>
              </a:spcBef>
              <a:spcAft>
                <a:spcPts val="0"/>
              </a:spcAft>
              <a:buClrTx/>
              <a:buSzTx/>
              <a:buFontTx/>
              <a:buNone/>
              <a:defRPr/>
            </a:pPr>
            <a:r>
              <a:rPr kumimoji="0" lang="zh-CN" altLang="en-US" sz="1400" b="1" i="0" u="none" strike="noStrike" kern="1200" cap="none" spc="0" normalizeH="0" baseline="0" noProof="0" dirty="0" smtClean="0">
                <a:ln>
                  <a:noFill/>
                </a:ln>
                <a:solidFill>
                  <a:srgbClr val="FD0903"/>
                </a:solidFill>
                <a:effectLst/>
                <a:uLnTx/>
                <a:uFillTx/>
                <a:latin typeface="+mn-lt"/>
                <a:ea typeface="+mn-ea"/>
                <a:cs typeface="+mn-cs"/>
              </a:rPr>
              <a:t>      </a:t>
            </a:r>
          </a:p>
          <a:p>
            <a:pPr marL="0" marR="0" lvl="0" indent="0" defTabSz="914400" rtl="0" eaLnBrk="1" fontAlgn="auto" latinLnBrk="0" hangingPunct="1">
              <a:lnSpc>
                <a:spcPct val="80000"/>
              </a:lnSpc>
              <a:spcBef>
                <a:spcPct val="20000"/>
              </a:spcBef>
              <a:spcAft>
                <a:spcPts val="0"/>
              </a:spcAft>
              <a:buClrTx/>
              <a:buSzTx/>
              <a:buFontTx/>
              <a:buNone/>
              <a:defRPr/>
            </a:pPr>
            <a:r>
              <a:rPr kumimoji="0" lang="zh-CN" altLang="en-US" sz="1400" b="1" i="0" u="none" strike="noStrike" kern="1200" cap="none" spc="0" normalizeH="0" baseline="0" noProof="0" dirty="0" smtClean="0">
                <a:ln>
                  <a:noFill/>
                </a:ln>
                <a:solidFill>
                  <a:srgbClr val="FD0903"/>
                </a:solidFill>
                <a:effectLst/>
                <a:uLnTx/>
                <a:uFillTx/>
                <a:latin typeface="+mn-lt"/>
                <a:ea typeface="+mn-ea"/>
                <a:cs typeface="+mn-cs"/>
              </a:rPr>
              <a:t>        </a:t>
            </a:r>
            <a:endParaRPr kumimoji="0" lang="en-US" altLang="zh-CN" sz="1400" b="1"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      把握</a:t>
            </a:r>
            <a:r>
              <a:rPr kumimoji="0" lang="en-US" altLang="zh-CN" sz="2400" b="1" i="0" u="none" strike="noStrike" kern="1200" cap="none" spc="0" normalizeH="0" baseline="0" noProof="0" dirty="0" smtClean="0">
                <a:ln>
                  <a:noFill/>
                </a:ln>
                <a:solidFill>
                  <a:srgbClr val="FD0903"/>
                </a:solidFill>
                <a:effectLst/>
                <a:uLnTx/>
                <a:uFillTx/>
                <a:latin typeface="+mn-lt"/>
                <a:ea typeface="+mn-ea"/>
                <a:cs typeface="+mn-cs"/>
              </a:rPr>
              <a:t>4</a:t>
            </a: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个要点：</a:t>
            </a:r>
            <a:endParaRPr kumimoji="0" lang="zh-CN" altLang="en-US" sz="2400" b="0"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ct val="150000"/>
              </a:lnSpc>
              <a:spcBef>
                <a:spcPct val="20000"/>
              </a:spcBef>
              <a:spcAft>
                <a:spcPts val="0"/>
              </a:spcAft>
              <a:buClrTx/>
              <a:buSzTx/>
              <a:buFontTx/>
              <a:buNone/>
              <a:defRPr/>
            </a:pPr>
            <a:r>
              <a:rPr kumimoji="0" lang="en-US" altLang="zh-CN" sz="2000" b="1" i="0" u="none" strike="noStrike" kern="1200" cap="none" spc="0" normalizeH="0" baseline="0" noProof="0" dirty="0" smtClean="0">
                <a:ln>
                  <a:noFill/>
                </a:ln>
                <a:effectLst/>
                <a:uLnTx/>
                <a:uFillTx/>
                <a:latin typeface="宋体" panose="02010600030101010101" pitchFamily="2" charset="-122"/>
                <a:ea typeface="+mn-ea"/>
                <a:cs typeface="+mn-cs"/>
              </a:rPr>
              <a:t>1</a:t>
            </a:r>
            <a:r>
              <a:rPr kumimoji="0" lang="zh-CN" altLang="en-US" sz="2000" b="1" i="0" u="none" strike="noStrike" kern="1200" cap="none" spc="0" normalizeH="0" baseline="0" noProof="0" dirty="0" smtClean="0">
                <a:ln>
                  <a:noFill/>
                </a:ln>
                <a:effectLst/>
                <a:uLnTx/>
                <a:uFillTx/>
                <a:latin typeface="宋体" panose="02010600030101010101" pitchFamily="2" charset="-122"/>
                <a:ea typeface="+mn-ea"/>
                <a:cs typeface="+mn-cs"/>
              </a:rPr>
              <a:t>）实际收入是以当年实际进入校财务帐的数为准；</a:t>
            </a:r>
          </a:p>
          <a:p>
            <a:pPr marL="0" marR="0" lvl="0" indent="0" defTabSz="914400" rtl="0" eaLnBrk="1" fontAlgn="auto" latinLnBrk="0" hangingPunct="1">
              <a:lnSpc>
                <a:spcPct val="150000"/>
              </a:lnSpc>
              <a:spcBef>
                <a:spcPct val="20000"/>
              </a:spcBef>
              <a:spcAft>
                <a:spcPts val="0"/>
              </a:spcAft>
              <a:buClrTx/>
              <a:buSzTx/>
              <a:buFontTx/>
              <a:buNone/>
              <a:defRPr/>
            </a:pPr>
            <a:r>
              <a:rPr kumimoji="0" lang="en-US" altLang="zh-CN" sz="2000" b="1" i="0" u="none" strike="noStrike" kern="1200" cap="none" spc="0" normalizeH="0" baseline="0" noProof="0" dirty="0" smtClean="0">
                <a:ln>
                  <a:noFill/>
                </a:ln>
                <a:effectLst/>
                <a:uLnTx/>
                <a:uFillTx/>
                <a:latin typeface="宋体" panose="02010600030101010101" pitchFamily="2" charset="-122"/>
                <a:ea typeface="+mn-ea"/>
                <a:cs typeface="+mn-cs"/>
              </a:rPr>
              <a:t>2</a:t>
            </a:r>
            <a:r>
              <a:rPr kumimoji="0" lang="zh-CN" altLang="en-US" sz="2000" b="1" i="0" u="none" strike="noStrike" kern="1200" cap="none" spc="0" normalizeH="0" baseline="0" noProof="0" dirty="0" smtClean="0">
                <a:ln>
                  <a:noFill/>
                </a:ln>
                <a:effectLst/>
                <a:uLnTx/>
                <a:uFillTx/>
                <a:latin typeface="宋体" panose="02010600030101010101" pitchFamily="2" charset="-122"/>
                <a:ea typeface="+mn-ea"/>
                <a:cs typeface="+mn-cs"/>
              </a:rPr>
              <a:t>）专利申请数和授权数是截止年底的实际数；</a:t>
            </a:r>
          </a:p>
          <a:p>
            <a:pPr marL="0" marR="0" lvl="0" indent="0" defTabSz="914400" rtl="0" eaLnBrk="1" fontAlgn="auto" latinLnBrk="0" hangingPunct="1">
              <a:lnSpc>
                <a:spcPct val="150000"/>
              </a:lnSpc>
              <a:spcBef>
                <a:spcPct val="20000"/>
              </a:spcBef>
              <a:spcAft>
                <a:spcPts val="0"/>
              </a:spcAft>
              <a:buClrTx/>
              <a:buSzTx/>
              <a:buFontTx/>
              <a:buNone/>
              <a:defRPr/>
            </a:pPr>
            <a:r>
              <a:rPr kumimoji="0" lang="en-US" altLang="zh-CN" sz="2000" b="1" i="0" u="none" strike="noStrike" kern="1200" cap="none" spc="0" normalizeH="0" baseline="0" noProof="0" dirty="0" smtClean="0">
                <a:ln>
                  <a:noFill/>
                </a:ln>
                <a:effectLst/>
                <a:uLnTx/>
                <a:uFillTx/>
                <a:latin typeface="宋体" panose="02010600030101010101" pitchFamily="2" charset="-122"/>
                <a:ea typeface="+mn-ea"/>
                <a:cs typeface="+mn-cs"/>
              </a:rPr>
              <a:t>3</a:t>
            </a:r>
            <a:r>
              <a:rPr kumimoji="0" lang="zh-CN" altLang="en-US" sz="2000" b="1" i="0" u="none" strike="noStrike" kern="1200" cap="none" spc="0" normalizeH="0" baseline="0" noProof="0" dirty="0" smtClean="0">
                <a:ln>
                  <a:noFill/>
                </a:ln>
                <a:effectLst/>
                <a:uLnTx/>
                <a:uFillTx/>
                <a:latin typeface="宋体" panose="02010600030101010101" pitchFamily="2" charset="-122"/>
                <a:ea typeface="+mn-ea"/>
                <a:cs typeface="+mn-cs"/>
              </a:rPr>
              <a:t>）专利的拥有数是截止年底有效专利数，不交维持费或失效的</a:t>
            </a:r>
            <a:endParaRPr kumimoji="0" lang="en-US" altLang="zh-CN" sz="2000" b="1" i="0" u="none" strike="noStrike" kern="1200" cap="none" spc="0" normalizeH="0" baseline="0" noProof="0" dirty="0" smtClean="0">
              <a:ln>
                <a:noFill/>
              </a:ln>
              <a:effectLst/>
              <a:uLnTx/>
              <a:uFillTx/>
              <a:latin typeface="宋体" panose="02010600030101010101" pitchFamily="2" charset="-122"/>
              <a:ea typeface="+mn-ea"/>
              <a:cs typeface="+mn-cs"/>
            </a:endParaRPr>
          </a:p>
          <a:p>
            <a:pPr marL="0" marR="0" lvl="0" indent="0" defTabSz="914400" rtl="0" eaLnBrk="1" fontAlgn="auto" latinLnBrk="0" hangingPunct="1">
              <a:lnSpc>
                <a:spcPct val="150000"/>
              </a:lnSpc>
              <a:spcBef>
                <a:spcPct val="20000"/>
              </a:spcBef>
              <a:spcAft>
                <a:spcPts val="0"/>
              </a:spcAft>
              <a:buClrTx/>
              <a:buSzTx/>
              <a:buFontTx/>
              <a:buNone/>
              <a:defRPr/>
            </a:pPr>
            <a:r>
              <a:rPr lang="en-US" altLang="zh-CN" sz="2000" b="1" dirty="0" smtClean="0">
                <a:latin typeface="宋体" panose="02010600030101010101" pitchFamily="2" charset="-122"/>
              </a:rPr>
              <a:t>   </a:t>
            </a:r>
            <a:r>
              <a:rPr kumimoji="0" lang="zh-CN" altLang="en-US" sz="2000" b="1" i="0" u="none" strike="noStrike" kern="1200" cap="none" spc="0" normalizeH="0" baseline="0" noProof="0" dirty="0" smtClean="0">
                <a:ln>
                  <a:noFill/>
                </a:ln>
                <a:effectLst/>
                <a:uLnTx/>
                <a:uFillTx/>
                <a:latin typeface="宋体" panose="02010600030101010101" pitchFamily="2" charset="-122"/>
                <a:ea typeface="+mn-ea"/>
                <a:cs typeface="+mn-cs"/>
              </a:rPr>
              <a:t>专利不能统计；</a:t>
            </a:r>
          </a:p>
          <a:p>
            <a:pPr marL="0" marR="0" lvl="0" indent="0" defTabSz="914400" rtl="0" eaLnBrk="1" fontAlgn="auto" latinLnBrk="0" hangingPunct="1">
              <a:lnSpc>
                <a:spcPct val="150000"/>
              </a:lnSpc>
              <a:spcBef>
                <a:spcPct val="20000"/>
              </a:spcBef>
              <a:spcAft>
                <a:spcPts val="0"/>
              </a:spcAft>
              <a:buClrTx/>
              <a:buSzTx/>
              <a:buFontTx/>
              <a:buNone/>
              <a:defRPr/>
            </a:pPr>
            <a:r>
              <a:rPr kumimoji="0" lang="en-US" altLang="zh-CN" sz="2000" b="1" i="0" u="none" strike="noStrike" kern="1200" cap="none" spc="0" normalizeH="0" baseline="0" noProof="0" dirty="0" smtClean="0">
                <a:ln>
                  <a:noFill/>
                </a:ln>
                <a:effectLst/>
                <a:uLnTx/>
                <a:uFillTx/>
                <a:latin typeface="宋体" panose="02010600030101010101" pitchFamily="2" charset="-122"/>
                <a:ea typeface="+mn-ea"/>
                <a:cs typeface="+mn-cs"/>
              </a:rPr>
              <a:t>4</a:t>
            </a:r>
            <a:r>
              <a:rPr kumimoji="0" lang="zh-CN" altLang="en-US" sz="2000" b="1" i="0" u="none" strike="noStrike" kern="1200" cap="none" spc="0" normalizeH="0" baseline="0" noProof="0" dirty="0" smtClean="0">
                <a:ln>
                  <a:noFill/>
                </a:ln>
                <a:effectLst/>
                <a:uLnTx/>
                <a:uFillTx/>
                <a:latin typeface="宋体" panose="02010600030101010101" pitchFamily="2" charset="-122"/>
                <a:ea typeface="+mn-ea"/>
                <a:cs typeface="+mn-cs"/>
              </a:rPr>
              <a:t>）其他知识产权只在</a:t>
            </a:r>
            <a:r>
              <a:rPr kumimoji="0" lang="zh-CN" altLang="en-US" sz="2000" b="1" i="0" u="none" strike="noStrike" kern="1200" cap="none" spc="0" normalizeH="0" baseline="0" noProof="0" dirty="0" smtClean="0">
                <a:ln>
                  <a:noFill/>
                </a:ln>
                <a:solidFill>
                  <a:srgbClr val="FF0000"/>
                </a:solidFill>
                <a:effectLst/>
                <a:uLnTx/>
                <a:uFillTx/>
                <a:latin typeface="宋体" panose="02010600030101010101" pitchFamily="2" charset="-122"/>
                <a:ea typeface="+mn-ea"/>
                <a:cs typeface="+mn-cs"/>
              </a:rPr>
              <a:t>授权栏</a:t>
            </a:r>
            <a:r>
              <a:rPr kumimoji="0" lang="zh-CN" altLang="en-US" sz="2000" b="1" i="0" u="none" strike="noStrike" kern="1200" cap="none" spc="0" normalizeH="0" baseline="0" noProof="0" dirty="0" smtClean="0">
                <a:ln>
                  <a:noFill/>
                </a:ln>
                <a:effectLst/>
                <a:uLnTx/>
                <a:uFillTx/>
                <a:latin typeface="宋体" panose="02010600030101010101" pitchFamily="2" charset="-122"/>
                <a:ea typeface="+mn-ea"/>
                <a:cs typeface="+mn-cs"/>
              </a:rPr>
              <a:t>中填报，不在专利</a:t>
            </a:r>
            <a:r>
              <a:rPr kumimoji="0" lang="zh-CN" altLang="en-US" sz="2000" b="1" i="0" u="none" strike="noStrike" kern="1200" cap="none" spc="0" normalizeH="0" baseline="0" noProof="0" dirty="0" smtClean="0">
                <a:ln>
                  <a:noFill/>
                </a:ln>
                <a:solidFill>
                  <a:srgbClr val="FF0000"/>
                </a:solidFill>
                <a:effectLst/>
                <a:uLnTx/>
                <a:uFillTx/>
                <a:latin typeface="宋体" panose="02010600030101010101" pitchFamily="2" charset="-122"/>
                <a:ea typeface="+mn-ea"/>
                <a:cs typeface="+mn-cs"/>
              </a:rPr>
              <a:t>拥有数</a:t>
            </a:r>
            <a:r>
              <a:rPr kumimoji="0" lang="zh-CN" altLang="en-US" sz="2000" b="1" i="0" u="none" strike="noStrike" kern="1200" cap="none" spc="0" normalizeH="0" baseline="0" noProof="0" dirty="0" smtClean="0">
                <a:ln>
                  <a:noFill/>
                </a:ln>
                <a:effectLst/>
                <a:uLnTx/>
                <a:uFillTx/>
                <a:latin typeface="宋体" panose="02010600030101010101" pitchFamily="2" charset="-122"/>
                <a:ea typeface="+mn-ea"/>
                <a:cs typeface="+mn-cs"/>
              </a:rPr>
              <a:t>中填报。</a:t>
            </a:r>
          </a:p>
          <a:p>
            <a:pPr marL="0" marR="0" lvl="0" indent="0" algn="ctr" defTabSz="914400" rtl="0" eaLnBrk="1" fontAlgn="auto" latinLnBrk="0" hangingPunct="1">
              <a:lnSpc>
                <a:spcPct val="80000"/>
              </a:lnSpc>
              <a:spcBef>
                <a:spcPct val="20000"/>
              </a:spcBef>
              <a:spcAft>
                <a:spcPts val="0"/>
              </a:spcAft>
              <a:buClrTx/>
              <a:buSzTx/>
              <a:buFontTx/>
              <a:buNone/>
              <a:defRPr/>
            </a:pPr>
            <a:r>
              <a:rPr kumimoji="0" lang="zh-CN" altLang="en-US" sz="1200" b="0" i="0" u="none" strike="noStrike" kern="1200" cap="none" spc="0" normalizeH="0" baseline="0" noProof="0" dirty="0" smtClean="0">
                <a:ln>
                  <a:noFill/>
                </a:ln>
                <a:solidFill>
                  <a:schemeClr val="tx1">
                    <a:tint val="75000"/>
                  </a:schemeClr>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22</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graphicFrame>
        <p:nvGraphicFramePr>
          <p:cNvPr id="7" name="Group 81"/>
          <p:cNvGraphicFramePr/>
          <p:nvPr/>
        </p:nvGraphicFramePr>
        <p:xfrm>
          <a:off x="827088" y="1341438"/>
          <a:ext cx="7632700" cy="4130676"/>
        </p:xfrm>
        <a:graphic>
          <a:graphicData uri="http://schemas.openxmlformats.org/drawingml/2006/table">
            <a:tbl>
              <a:tblPr/>
              <a:tblGrid>
                <a:gridCol w="563562"/>
                <a:gridCol w="1381125"/>
                <a:gridCol w="5688013"/>
              </a:tblGrid>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01</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合    计</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01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=04+05+06+07</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栏，这是转让数量的总数。</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02</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其中</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p>
                    <a:p>
                      <a:pPr marL="0" marR="0" lvl="0" indent="0" algn="ctr" defTabSz="914400" rtl="0" eaLnBrk="1" fontAlgn="base" latinLnBrk="0" hangingPunct="1">
                        <a:lnSpc>
                          <a:spcPct val="8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专利出售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02</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&lt;01</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24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03</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其他知识</a:t>
                      </a:r>
                    </a:p>
                    <a:p>
                      <a:pPr marL="0" marR="0" lvl="0" indent="0" algn="ctr" defTabSz="914400" rtl="0" eaLnBrk="1" fontAlgn="base" latinLnBrk="0" hangingPunct="1">
                        <a:lnSpc>
                          <a:spcPct val="8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产权出售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01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&lt;03</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04</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国有企业</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4">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合同数”：指学校确认、签订的技术转让、许可合同，一项</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技术成果签订多项转让合同的，按签订的合同数统计；</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“合同金额”：指签订的技术转让合同成交金额中确归学校所</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有的金额总数；</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“当年实际收入”：指在本年度内，学校从技术转让合同中实</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际得到的技术转让费。</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1117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05</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外资企业</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51117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06</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民营企业</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51117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07</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其    他</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bl>
          </a:graphicData>
        </a:graphic>
      </p:graphicFrame>
      <p:sp>
        <p:nvSpPr>
          <p:cNvPr id="8" name="Rectangle 4"/>
          <p:cNvSpPr>
            <a:spLocks noChangeArrowheads="1"/>
          </p:cNvSpPr>
          <p:nvPr/>
        </p:nvSpPr>
        <p:spPr bwMode="auto">
          <a:xfrm>
            <a:off x="785786" y="928670"/>
            <a:ext cx="3816350" cy="369332"/>
          </a:xfrm>
          <a:prstGeom prst="rect">
            <a:avLst/>
          </a:prstGeom>
          <a:noFill/>
          <a:ln w="28575" algn="ctr">
            <a:noFill/>
            <a:miter lim="800000"/>
          </a:ln>
        </p:spPr>
        <p:txBody>
          <a:bodyPr lIns="0" tIns="0" rIns="0" bIns="0">
            <a:spAutoFit/>
          </a:bodyPr>
          <a:lstStyle/>
          <a:p>
            <a:pPr indent="-228600" algn="l"/>
            <a:r>
              <a:rPr lang="en-US" altLang="zh-CN" dirty="0">
                <a:solidFill>
                  <a:srgbClr val="0033CC"/>
                </a:solidFill>
              </a:rPr>
              <a:t>  </a:t>
            </a:r>
            <a:r>
              <a:rPr lang="zh-CN" altLang="en-US" sz="2400" b="1" dirty="0">
                <a:solidFill>
                  <a:srgbClr val="0033CC"/>
                </a:solidFill>
              </a:rPr>
              <a:t>表</a:t>
            </a:r>
            <a:r>
              <a:rPr lang="en-US" altLang="zh-CN" sz="2400" b="1" dirty="0">
                <a:solidFill>
                  <a:srgbClr val="0033CC"/>
                </a:solidFill>
              </a:rPr>
              <a:t>6 </a:t>
            </a:r>
            <a:r>
              <a:rPr lang="zh-CN" altLang="en-US" sz="2400" b="1" dirty="0">
                <a:solidFill>
                  <a:srgbClr val="0033CC"/>
                </a:solidFill>
              </a:rPr>
              <a:t>填报样板</a:t>
            </a:r>
            <a:endParaRPr lang="zh-CN" altLang="en-US" sz="2400" b="1" dirty="0">
              <a:solidFill>
                <a:srgbClr val="FD0903"/>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9" name="Rectangle 6"/>
          <p:cNvSpPr>
            <a:spLocks noChangeArrowheads="1"/>
          </p:cNvSpPr>
          <p:nvPr/>
        </p:nvSpPr>
        <p:spPr bwMode="auto">
          <a:xfrm>
            <a:off x="928662" y="2214554"/>
            <a:ext cx="7358114" cy="3046095"/>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6000" b="1" dirty="0" smtClean="0">
                <a:solidFill>
                  <a:srgbClr val="FF0000"/>
                </a:solidFill>
                <a:latin typeface="宋体" panose="02010600030101010101" pitchFamily="2" charset="-122"/>
                <a:ea typeface="宋体" panose="02010600030101010101" pitchFamily="2" charset="-122"/>
              </a:rPr>
              <a:t>第一部分  </a:t>
            </a:r>
            <a:endParaRPr lang="en-US" altLang="zh-CN" sz="6000" b="1" dirty="0" smtClean="0">
              <a:solidFill>
                <a:srgbClr val="FF0000"/>
              </a:solidFill>
              <a:latin typeface="宋体" panose="02010600030101010101" pitchFamily="2" charset="-122"/>
              <a:ea typeface="宋体" panose="02010600030101010101" pitchFamily="2" charset="-122"/>
            </a:endParaRPr>
          </a:p>
          <a:p>
            <a:pPr marL="342900" indent="-342900">
              <a:spcBef>
                <a:spcPct val="50000"/>
              </a:spcBef>
              <a:defRPr/>
            </a:pPr>
            <a:r>
              <a:rPr lang="zh-CN" altLang="en-US" sz="6000" b="1" dirty="0" smtClean="0">
                <a:solidFill>
                  <a:srgbClr val="FF0000"/>
                </a:solidFill>
                <a:latin typeface="宋体" panose="02010600030101010101" pitchFamily="2" charset="-122"/>
                <a:ea typeface="宋体" panose="02010600030101010101" pitchFamily="2" charset="-122"/>
              </a:rPr>
              <a:t>  年报类型与新变化</a:t>
            </a:r>
            <a:endParaRPr lang="en-US" altLang="zh-CN" sz="6000" b="1" dirty="0" smtClean="0">
              <a:solidFill>
                <a:srgbClr val="FF0000"/>
              </a:solidFill>
              <a:latin typeface="宋体" panose="02010600030101010101" pitchFamily="2" charset="-122"/>
              <a:ea typeface="宋体" panose="02010600030101010101" pitchFamily="2" charset="-122"/>
            </a:endParaRPr>
          </a:p>
          <a:p>
            <a:pPr marL="342900" indent="-342900">
              <a:spcBef>
                <a:spcPct val="50000"/>
              </a:spcBef>
              <a:defRPr/>
            </a:pP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23</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8" name="Rectangle 4"/>
          <p:cNvSpPr>
            <a:spLocks noChangeArrowheads="1"/>
          </p:cNvSpPr>
          <p:nvPr/>
        </p:nvSpPr>
        <p:spPr bwMode="auto">
          <a:xfrm>
            <a:off x="785786" y="928670"/>
            <a:ext cx="3816350" cy="369332"/>
          </a:xfrm>
          <a:prstGeom prst="rect">
            <a:avLst/>
          </a:prstGeom>
          <a:noFill/>
          <a:ln w="28575" algn="ctr">
            <a:noFill/>
            <a:miter lim="800000"/>
          </a:ln>
        </p:spPr>
        <p:txBody>
          <a:bodyPr lIns="0" tIns="0" rIns="0" bIns="0">
            <a:spAutoFit/>
          </a:bodyPr>
          <a:lstStyle/>
          <a:p>
            <a:pPr indent="-228600"/>
            <a:r>
              <a:rPr lang="en-US" altLang="zh-CN" dirty="0">
                <a:solidFill>
                  <a:srgbClr val="0033CC"/>
                </a:solidFill>
              </a:rPr>
              <a:t>  </a:t>
            </a:r>
            <a:r>
              <a:rPr lang="zh-CN" altLang="en-US" sz="2400" b="1" dirty="0">
                <a:solidFill>
                  <a:srgbClr val="0033CC"/>
                </a:solidFill>
              </a:rPr>
              <a:t>表</a:t>
            </a:r>
            <a:r>
              <a:rPr lang="en-US" altLang="zh-CN" sz="2400" b="1" dirty="0">
                <a:solidFill>
                  <a:srgbClr val="0033CC"/>
                </a:solidFill>
              </a:rPr>
              <a:t>6 </a:t>
            </a:r>
            <a:r>
              <a:rPr lang="zh-CN" altLang="en-US" sz="2400" b="1" dirty="0">
                <a:solidFill>
                  <a:srgbClr val="0033CC"/>
                </a:solidFill>
              </a:rPr>
              <a:t>填报</a:t>
            </a:r>
            <a:r>
              <a:rPr lang="zh-CN" altLang="en-US" sz="2400" b="1" dirty="0" smtClean="0">
                <a:solidFill>
                  <a:srgbClr val="0033CC"/>
                </a:solidFill>
              </a:rPr>
              <a:t>样板</a:t>
            </a:r>
            <a:r>
              <a:rPr lang="zh-CN" altLang="en-US" sz="2400" b="1" dirty="0" smtClean="0">
                <a:solidFill>
                  <a:srgbClr val="FD0903"/>
                </a:solidFill>
              </a:rPr>
              <a:t>（续</a:t>
            </a:r>
            <a:r>
              <a:rPr lang="en-US" altLang="zh-CN" sz="2400" b="1" dirty="0" smtClean="0">
                <a:solidFill>
                  <a:srgbClr val="FD0903"/>
                </a:solidFill>
              </a:rPr>
              <a:t>1</a:t>
            </a:r>
            <a:r>
              <a:rPr lang="zh-CN" altLang="en-US" sz="2400" b="1" dirty="0" smtClean="0">
                <a:solidFill>
                  <a:srgbClr val="FD0903"/>
                </a:solidFill>
              </a:rPr>
              <a:t>）</a:t>
            </a:r>
            <a:endParaRPr lang="zh-CN" altLang="en-US" sz="2400" b="1" dirty="0">
              <a:solidFill>
                <a:srgbClr val="FD0903"/>
              </a:solidFill>
            </a:endParaRPr>
          </a:p>
        </p:txBody>
      </p:sp>
      <p:graphicFrame>
        <p:nvGraphicFramePr>
          <p:cNvPr id="10" name="Group 109"/>
          <p:cNvGraphicFramePr/>
          <p:nvPr/>
        </p:nvGraphicFramePr>
        <p:xfrm>
          <a:off x="827088" y="1341438"/>
          <a:ext cx="7705725" cy="4579565"/>
        </p:xfrm>
        <a:graphic>
          <a:graphicData uri="http://schemas.openxmlformats.org/drawingml/2006/table">
            <a:tbl>
              <a:tblPr/>
              <a:tblGrid>
                <a:gridCol w="595312"/>
                <a:gridCol w="1565275"/>
                <a:gridCol w="5545138"/>
              </a:tblGrid>
              <a:tr h="4302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46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08</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合    计</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01</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=10+11+12</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栏，这是专利申请、授权及拥有数的总数。</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46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09</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8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其中：国外专利</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向国外申请、并得到授权及所拥有的数量。</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76236">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10</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发明专利</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按照申请或授权专利的类型对应填至相应位置。</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5719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11</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实用专利</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42862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12</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外观设计</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42862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13</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其他知识产权</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13</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=14+15+16</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46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14</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其中</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集成电路布</a:t>
                      </a:r>
                    </a:p>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图设计登记数</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其他知识产权：是指软件登记、集成电路设计登记、动植物</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新品种登记、国家级新药登记、国家及行业标准等。</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rgbClr val="FD0903"/>
                          </a:solidFill>
                          <a:effectLst/>
                          <a:latin typeface="Times New Roman" panose="02020603050405020304" pitchFamily="18" charset="0"/>
                          <a:ea typeface="宋体" panose="02010600030101010101" pitchFamily="2" charset="-122"/>
                        </a:rPr>
                        <a:t>这部分仅填报授权数，不可填报申请数及拥有数这两项。</a:t>
                      </a:r>
                    </a:p>
                    <a:p>
                      <a:pPr marL="0" marR="0" lvl="0" indent="0" algn="l" defTabSz="914400" rtl="0" eaLnBrk="1" fontAlgn="base" latinLnBrk="0" hangingPunct="1">
                        <a:lnSpc>
                          <a:spcPct val="100000"/>
                        </a:lnSpc>
                        <a:spcBef>
                          <a:spcPct val="20000"/>
                        </a:spcBef>
                        <a:spcAft>
                          <a:spcPct val="0"/>
                        </a:spcAft>
                        <a:buClrTx/>
                        <a:buSzTx/>
                        <a:buFontTx/>
                        <a:buNone/>
                      </a:pPr>
                      <a:endPar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4746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15</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植物新品种权</a:t>
                      </a:r>
                    </a:p>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授予数</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4746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16</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国家或行业标</a:t>
                      </a:r>
                    </a:p>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准数</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24</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7" name="Rectangle 3"/>
          <p:cNvSpPr txBox="1">
            <a:spLocks noChangeArrowheads="1"/>
          </p:cNvSpPr>
          <p:nvPr/>
        </p:nvSpPr>
        <p:spPr>
          <a:xfrm>
            <a:off x="785786" y="1285860"/>
            <a:ext cx="7632700" cy="5111750"/>
          </a:xfrm>
          <a:prstGeom prst="rect">
            <a:avLst/>
          </a:prstGeom>
        </p:spPr>
        <p:txBody>
          <a:bodyPr vert="horz" lIns="91440" tIns="45720" rIns="91440" bIns="45720" rtlCol="0">
            <a:normAutofit/>
          </a:bodyPr>
          <a:lstStyle/>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７、科技成果情况表</a:t>
            </a: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solidFill>
                  <a:srgbClr val="FD0903"/>
                </a:solidFill>
                <a:effectLst/>
                <a:uLnTx/>
                <a:uFillTx/>
                <a:latin typeface="+mn-lt"/>
                <a:ea typeface="+mn-ea"/>
                <a:cs typeface="+mn-cs"/>
              </a:rPr>
              <a:t>      </a:t>
            </a: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把握３个要点：</a:t>
            </a:r>
          </a:p>
          <a:p>
            <a:pPr marL="0" marR="0" lvl="0" indent="0" defTabSz="914400" rtl="0" eaLnBrk="1" fontAlgn="auto" latinLnBrk="0" hangingPunct="1">
              <a:lnSpc>
                <a:spcPct val="13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solidFill>
                  <a:schemeClr val="tx1">
                    <a:tint val="75000"/>
                  </a:schemeClr>
                </a:solidFill>
                <a:effectLst/>
                <a:uLnTx/>
                <a:uFillTx/>
                <a:latin typeface="+mn-lt"/>
                <a:ea typeface="+mn-ea"/>
                <a:cs typeface="+mn-cs"/>
              </a:rPr>
              <a:t> </a:t>
            </a:r>
            <a:r>
              <a:rPr kumimoji="0" lang="en-US" altLang="zh-CN" sz="2400" b="1" i="0" u="none" strike="noStrike" kern="1200" cap="none" spc="0" normalizeH="0" baseline="0" noProof="0" dirty="0" smtClean="0">
                <a:ln>
                  <a:noFill/>
                </a:ln>
                <a:effectLst/>
                <a:uLnTx/>
                <a:uFillTx/>
                <a:latin typeface="+mn-lt"/>
                <a:ea typeface="+mn-ea"/>
                <a:cs typeface="+mn-cs"/>
              </a:rPr>
              <a:t>1</a:t>
            </a:r>
            <a:r>
              <a:rPr kumimoji="0" lang="zh-CN" altLang="en-US" sz="2400" b="1" i="0" u="none" strike="noStrike" kern="1200" cap="none" spc="0" normalizeH="0" baseline="0" noProof="0" dirty="0" smtClean="0">
                <a:ln>
                  <a:noFill/>
                </a:ln>
                <a:effectLst/>
                <a:uLnTx/>
                <a:uFillTx/>
                <a:latin typeface="+mn-lt"/>
                <a:ea typeface="+mn-ea"/>
                <a:cs typeface="+mn-cs"/>
              </a:rPr>
              <a:t>）三大检索收录论文（篇）情况应严格以中国科技信</a:t>
            </a:r>
          </a:p>
          <a:p>
            <a:pPr marL="0" marR="0" lvl="0" indent="0" defTabSz="914400" rtl="0" eaLnBrk="1" fontAlgn="auto" latinLnBrk="0" hangingPunct="1">
              <a:lnSpc>
                <a:spcPct val="13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       息研究所提供的数据为准；</a:t>
            </a:r>
          </a:p>
          <a:p>
            <a:pPr marL="0" marR="0" lvl="0" indent="0" defTabSz="914400" rtl="0" eaLnBrk="1" fontAlgn="auto" latinLnBrk="0" hangingPunct="1">
              <a:lnSpc>
                <a:spcPct val="13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 </a:t>
            </a:r>
            <a:r>
              <a:rPr kumimoji="0" lang="en-US" altLang="zh-CN" sz="2400" b="1" i="0" u="none" strike="noStrike" kern="1200" cap="none" spc="0" normalizeH="0" baseline="0" noProof="0" dirty="0" smtClean="0">
                <a:ln>
                  <a:noFill/>
                </a:ln>
                <a:effectLst/>
                <a:uLnTx/>
                <a:uFillTx/>
                <a:latin typeface="+mn-lt"/>
                <a:ea typeface="+mn-ea"/>
                <a:cs typeface="+mn-cs"/>
              </a:rPr>
              <a:t>2</a:t>
            </a:r>
            <a:r>
              <a:rPr kumimoji="0" lang="zh-CN" altLang="en-US" sz="2400" b="1" i="0" u="none" strike="noStrike" kern="1200" cap="none" spc="0" normalizeH="0" baseline="0" noProof="0" dirty="0" smtClean="0">
                <a:ln>
                  <a:noFill/>
                </a:ln>
                <a:effectLst/>
                <a:uLnTx/>
                <a:uFillTx/>
                <a:latin typeface="+mn-lt"/>
                <a:ea typeface="+mn-ea"/>
                <a:cs typeface="+mn-cs"/>
              </a:rPr>
              <a:t>）依照中信所的工作程序，只填报</a:t>
            </a:r>
            <a:r>
              <a:rPr kumimoji="0" lang="en-US" altLang="zh-CN" sz="2400" b="1" i="0" u="none" strike="noStrike" kern="1200" cap="none" spc="0" normalizeH="0" baseline="0" noProof="0" dirty="0" smtClean="0">
                <a:ln>
                  <a:noFill/>
                </a:ln>
                <a:solidFill>
                  <a:srgbClr val="FF0000"/>
                </a:solidFill>
                <a:effectLst/>
                <a:uLnTx/>
                <a:uFillTx/>
                <a:latin typeface="+mn-lt"/>
                <a:ea typeface="+mn-ea"/>
                <a:cs typeface="+mn-cs"/>
              </a:rPr>
              <a:t>2016</a:t>
            </a:r>
            <a:r>
              <a:rPr kumimoji="0" lang="zh-CN" altLang="en-US" sz="2400" b="1" i="0" u="none" strike="noStrike" kern="1200" cap="none" spc="0" normalizeH="0" baseline="0" noProof="0" dirty="0" smtClean="0">
                <a:ln>
                  <a:noFill/>
                </a:ln>
                <a:solidFill>
                  <a:srgbClr val="FF0000"/>
                </a:solidFill>
                <a:effectLst/>
                <a:uLnTx/>
                <a:uFillTx/>
                <a:latin typeface="+mn-lt"/>
                <a:ea typeface="+mn-ea"/>
                <a:cs typeface="+mn-cs"/>
              </a:rPr>
              <a:t>年</a:t>
            </a:r>
            <a:r>
              <a:rPr kumimoji="0" lang="zh-CN" altLang="en-US" sz="2400" b="1" i="0" u="none" strike="noStrike" kern="1200" cap="none" spc="0" normalizeH="0" baseline="0" noProof="0" dirty="0" smtClean="0">
                <a:ln>
                  <a:noFill/>
                </a:ln>
                <a:effectLst/>
                <a:uLnTx/>
                <a:uFillTx/>
                <a:latin typeface="+mn-lt"/>
                <a:ea typeface="+mn-ea"/>
                <a:cs typeface="+mn-cs"/>
              </a:rPr>
              <a:t>度被收录的</a:t>
            </a:r>
          </a:p>
          <a:p>
            <a:pPr marL="0" marR="0" lvl="0" indent="0" defTabSz="914400" rtl="0" eaLnBrk="1" fontAlgn="auto" latinLnBrk="0" hangingPunct="1">
              <a:lnSpc>
                <a:spcPct val="13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       论文情况（中信所提供的数量要滞后一年）；</a:t>
            </a:r>
          </a:p>
          <a:p>
            <a:pPr marL="0" marR="0" lvl="0" indent="0" defTabSz="914400" rtl="0" eaLnBrk="1" fontAlgn="auto" latinLnBrk="0" hangingPunct="1">
              <a:lnSpc>
                <a:spcPct val="13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 </a:t>
            </a:r>
            <a:r>
              <a:rPr kumimoji="0" lang="en-US" altLang="zh-CN" sz="2400" b="1" i="0" u="none" strike="noStrike" kern="1200" cap="none" spc="0" normalizeH="0" baseline="0" noProof="0" dirty="0" smtClean="0">
                <a:ln>
                  <a:noFill/>
                </a:ln>
                <a:effectLst/>
                <a:uLnTx/>
                <a:uFillTx/>
                <a:latin typeface="+mn-lt"/>
                <a:ea typeface="+mn-ea"/>
                <a:cs typeface="+mn-cs"/>
              </a:rPr>
              <a:t>3</a:t>
            </a:r>
            <a:r>
              <a:rPr kumimoji="0" lang="zh-CN" altLang="en-US" sz="2400" b="1" i="0" u="none" strike="noStrike" kern="1200" cap="none" spc="0" normalizeH="0" baseline="0" noProof="0" dirty="0" smtClean="0">
                <a:ln>
                  <a:noFill/>
                </a:ln>
                <a:effectLst/>
                <a:uLnTx/>
                <a:uFillTx/>
                <a:latin typeface="+mn-lt"/>
                <a:ea typeface="+mn-ea"/>
                <a:cs typeface="+mn-cs"/>
              </a:rPr>
              <a:t>）发表论文数以</a:t>
            </a:r>
            <a:r>
              <a:rPr kumimoji="0" lang="en-US" altLang="zh-CN" sz="2400" b="1" i="0" u="none" strike="noStrike" kern="1200" cap="none" spc="0" normalizeH="0" baseline="0" noProof="0" dirty="0" smtClean="0">
                <a:ln>
                  <a:noFill/>
                </a:ln>
                <a:solidFill>
                  <a:srgbClr val="FF0000"/>
                </a:solidFill>
                <a:effectLst/>
                <a:uLnTx/>
                <a:uFillTx/>
                <a:latin typeface="+mn-lt"/>
                <a:ea typeface="+mn-ea"/>
                <a:cs typeface="+mn-cs"/>
              </a:rPr>
              <a:t>2017</a:t>
            </a:r>
            <a:r>
              <a:rPr kumimoji="0" lang="zh-CN" altLang="en-US" sz="2400" b="1" i="0" u="none" strike="noStrike" kern="1200" cap="none" spc="0" normalizeH="0" baseline="0" noProof="0" dirty="0" smtClean="0">
                <a:ln>
                  <a:noFill/>
                </a:ln>
                <a:solidFill>
                  <a:srgbClr val="FF0000"/>
                </a:solidFill>
                <a:effectLst/>
                <a:uLnTx/>
                <a:uFillTx/>
                <a:latin typeface="+mn-lt"/>
                <a:ea typeface="+mn-ea"/>
                <a:cs typeface="+mn-cs"/>
              </a:rPr>
              <a:t>年</a:t>
            </a:r>
            <a:r>
              <a:rPr kumimoji="0" lang="zh-CN" altLang="en-US" sz="2400" b="1" i="0" u="none" strike="noStrike" kern="1200" cap="none" spc="0" normalizeH="0" baseline="0" noProof="0" dirty="0" smtClean="0">
                <a:ln>
                  <a:noFill/>
                </a:ln>
                <a:effectLst/>
                <a:uLnTx/>
                <a:uFillTx/>
                <a:latin typeface="+mn-lt"/>
                <a:ea typeface="+mn-ea"/>
                <a:cs typeface="+mn-cs"/>
              </a:rPr>
              <a:t>度正式出版的刊物为准。</a:t>
            </a:r>
            <a:endParaRPr kumimoji="0" lang="zh-CN" altLang="en-US" sz="24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25</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8" name="Rectangle 4"/>
          <p:cNvSpPr>
            <a:spLocks noChangeArrowheads="1"/>
          </p:cNvSpPr>
          <p:nvPr/>
        </p:nvSpPr>
        <p:spPr bwMode="auto">
          <a:xfrm>
            <a:off x="785786" y="928670"/>
            <a:ext cx="3816350" cy="369332"/>
          </a:xfrm>
          <a:prstGeom prst="rect">
            <a:avLst/>
          </a:prstGeom>
          <a:noFill/>
          <a:ln w="28575" algn="ctr">
            <a:noFill/>
            <a:miter lim="800000"/>
          </a:ln>
        </p:spPr>
        <p:txBody>
          <a:bodyPr lIns="0" tIns="0" rIns="0" bIns="0">
            <a:spAutoFit/>
          </a:bodyPr>
          <a:lstStyle/>
          <a:p>
            <a:pPr indent="-228600"/>
            <a:r>
              <a:rPr lang="en-US" altLang="zh-CN" dirty="0">
                <a:solidFill>
                  <a:srgbClr val="0033CC"/>
                </a:solidFill>
              </a:rPr>
              <a:t>  </a:t>
            </a:r>
            <a:r>
              <a:rPr lang="zh-CN" altLang="en-US" sz="2400" b="1" dirty="0" smtClean="0">
                <a:solidFill>
                  <a:srgbClr val="0033CC"/>
                </a:solidFill>
              </a:rPr>
              <a:t>表</a:t>
            </a:r>
            <a:r>
              <a:rPr lang="en-US" altLang="zh-CN" sz="2400" b="1" dirty="0" smtClean="0">
                <a:solidFill>
                  <a:srgbClr val="0033CC"/>
                </a:solidFill>
              </a:rPr>
              <a:t>7 </a:t>
            </a:r>
            <a:r>
              <a:rPr lang="zh-CN" altLang="en-US" sz="2400" b="1" dirty="0">
                <a:solidFill>
                  <a:srgbClr val="0033CC"/>
                </a:solidFill>
              </a:rPr>
              <a:t>填报</a:t>
            </a:r>
            <a:r>
              <a:rPr lang="zh-CN" altLang="en-US" sz="2400" b="1" dirty="0" smtClean="0">
                <a:solidFill>
                  <a:srgbClr val="0033CC"/>
                </a:solidFill>
              </a:rPr>
              <a:t>样板</a:t>
            </a:r>
            <a:r>
              <a:rPr lang="en-US" altLang="zh-CN" sz="2400" b="1" dirty="0" smtClean="0">
                <a:solidFill>
                  <a:srgbClr val="FD0903"/>
                </a:solidFill>
              </a:rPr>
              <a:t> </a:t>
            </a:r>
            <a:endParaRPr lang="zh-CN" altLang="en-US" sz="2400" b="1" dirty="0">
              <a:solidFill>
                <a:srgbClr val="FD0903"/>
              </a:solidFill>
            </a:endParaRPr>
          </a:p>
        </p:txBody>
      </p:sp>
      <p:graphicFrame>
        <p:nvGraphicFramePr>
          <p:cNvPr id="10" name="Group 58"/>
          <p:cNvGraphicFramePr/>
          <p:nvPr/>
        </p:nvGraphicFramePr>
        <p:xfrm>
          <a:off x="857224" y="1571612"/>
          <a:ext cx="7632700" cy="3854467"/>
        </p:xfrm>
        <a:graphic>
          <a:graphicData uri="http://schemas.openxmlformats.org/drawingml/2006/table">
            <a:tbl>
              <a:tblPr/>
              <a:tblGrid>
                <a:gridCol w="563562"/>
                <a:gridCol w="1381125"/>
                <a:gridCol w="5688013"/>
              </a:tblGrid>
              <a:tr h="4302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927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L1</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合       计</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01</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=02+03+04+05</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栏，这是</a:t>
                      </a:r>
                      <a:r>
                        <a:rPr kumimoji="1" lang="en-US" altLang="zh-CN"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2017</a:t>
                      </a:r>
                      <a:r>
                        <a:rPr kumimoji="1" lang="zh-CN" altLang="en-US"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年</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发表论文数量的总和。</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对应表中的</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L1</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和</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L2</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130652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L2</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国外学术刊物</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根据学科的不同，分别对号入座。</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其中，国外学术刊物发表论文既有国外正式刊物发表的论文</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数量，也包括在国际会议上发表并载入正式出版的论文集中</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的论文。  </a:t>
                      </a:r>
                      <a:r>
                        <a:rPr kumimoji="1" lang="zh-CN" altLang="en-US"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仅限第一完成人所在高校进行统计。</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L3</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SCIE</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详见第五部分</a:t>
                      </a:r>
                      <a:r>
                        <a:rPr kumimoji="1" lang="en-US" altLang="zh-CN"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名词解释</a:t>
                      </a:r>
                      <a:r>
                        <a:rPr kumimoji="1" lang="en-US" altLang="zh-CN"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中对三大检索的解释。</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r h="50958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L4</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EI</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L5</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CPCI-S</a:t>
                      </a:r>
                      <a:endPar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26</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8" name="Rectangle 4"/>
          <p:cNvSpPr>
            <a:spLocks noChangeArrowheads="1"/>
          </p:cNvSpPr>
          <p:nvPr/>
        </p:nvSpPr>
        <p:spPr bwMode="auto">
          <a:xfrm>
            <a:off x="785786" y="928670"/>
            <a:ext cx="3816350" cy="369332"/>
          </a:xfrm>
          <a:prstGeom prst="rect">
            <a:avLst/>
          </a:prstGeom>
          <a:noFill/>
          <a:ln w="28575" algn="ctr">
            <a:noFill/>
            <a:miter lim="800000"/>
          </a:ln>
        </p:spPr>
        <p:txBody>
          <a:bodyPr lIns="0" tIns="0" rIns="0" bIns="0">
            <a:spAutoFit/>
          </a:bodyPr>
          <a:lstStyle/>
          <a:p>
            <a:pPr indent="-228600"/>
            <a:r>
              <a:rPr lang="en-US" altLang="zh-CN" dirty="0">
                <a:solidFill>
                  <a:srgbClr val="0033CC"/>
                </a:solidFill>
              </a:rPr>
              <a:t>  </a:t>
            </a:r>
            <a:r>
              <a:rPr lang="zh-CN" altLang="en-US" sz="2400" b="1" dirty="0" smtClean="0">
                <a:solidFill>
                  <a:srgbClr val="0033CC"/>
                </a:solidFill>
              </a:rPr>
              <a:t>表</a:t>
            </a:r>
            <a:r>
              <a:rPr lang="en-US" altLang="zh-CN" sz="2400" b="1" dirty="0" smtClean="0">
                <a:solidFill>
                  <a:srgbClr val="0033CC"/>
                </a:solidFill>
              </a:rPr>
              <a:t>7 </a:t>
            </a:r>
            <a:r>
              <a:rPr lang="zh-CN" altLang="en-US" sz="2400" b="1" dirty="0">
                <a:solidFill>
                  <a:srgbClr val="0033CC"/>
                </a:solidFill>
              </a:rPr>
              <a:t>填报</a:t>
            </a:r>
            <a:r>
              <a:rPr lang="zh-CN" altLang="en-US" sz="2400" b="1" dirty="0" smtClean="0">
                <a:solidFill>
                  <a:srgbClr val="0033CC"/>
                </a:solidFill>
              </a:rPr>
              <a:t>样板</a:t>
            </a:r>
            <a:r>
              <a:rPr lang="en-US" altLang="zh-CN" sz="2400" b="1" dirty="0" smtClean="0">
                <a:solidFill>
                  <a:srgbClr val="FD0903"/>
                </a:solidFill>
              </a:rPr>
              <a:t> </a:t>
            </a:r>
            <a:endParaRPr lang="zh-CN" altLang="en-US" sz="2400" b="1" dirty="0">
              <a:solidFill>
                <a:srgbClr val="FD0903"/>
              </a:solidFill>
            </a:endParaRPr>
          </a:p>
        </p:txBody>
      </p:sp>
      <p:graphicFrame>
        <p:nvGraphicFramePr>
          <p:cNvPr id="7" name="Group 182"/>
          <p:cNvGraphicFramePr/>
          <p:nvPr/>
        </p:nvGraphicFramePr>
        <p:xfrm>
          <a:off x="755650" y="1412875"/>
          <a:ext cx="7561263" cy="3587760"/>
        </p:xfrm>
        <a:graphic>
          <a:graphicData uri="http://schemas.openxmlformats.org/drawingml/2006/table">
            <a:tbl>
              <a:tblPr/>
              <a:tblGrid>
                <a:gridCol w="595313"/>
                <a:gridCol w="2141537"/>
                <a:gridCol w="4824413"/>
              </a:tblGrid>
              <a:tr h="6286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3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L6</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合       计</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L6=L8+L9+L10+L11+L12</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3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L7</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与其他单位合作</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6">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这是对国家级项目验收情况进行的统计，其中</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L8</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L9</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L10</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L12</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的定义是很清楚的，特别要注意的</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是</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L11</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的定义，它不是指所有的国家自然科学基金</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项目，而是</a:t>
                      </a:r>
                      <a:r>
                        <a:rPr kumimoji="1" lang="zh-CN" altLang="en-US"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仅指“重点项目”这一项，面上项目、</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   青年基金等都不在此范围之内。</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2273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L8</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“973”</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计划</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42273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L9</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国家科技支撑计划</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42273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L10</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“863”</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计划</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42273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L11</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国家自然科学基金重点项目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r h="42273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L12</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军工项目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p>
                  </a:txBody>
                  <a:tcPr/>
                </a:tc>
              </a:tr>
            </a:tbl>
          </a:graphicData>
        </a:graphic>
      </p:graphicFrame>
      <p:sp>
        <p:nvSpPr>
          <p:cNvPr id="11" name="矩形 10"/>
          <p:cNvSpPr/>
          <p:nvPr/>
        </p:nvSpPr>
        <p:spPr>
          <a:xfrm>
            <a:off x="2571736" y="928670"/>
            <a:ext cx="998991" cy="369332"/>
          </a:xfrm>
          <a:prstGeom prst="rect">
            <a:avLst/>
          </a:prstGeom>
        </p:spPr>
        <p:txBody>
          <a:bodyPr wrap="none">
            <a:spAutoFit/>
          </a:bodyPr>
          <a:lstStyle/>
          <a:p>
            <a:r>
              <a:rPr lang="zh-CN" altLang="en-US" b="1" dirty="0" smtClean="0">
                <a:solidFill>
                  <a:srgbClr val="FD0903"/>
                </a:solidFill>
              </a:rPr>
              <a:t>（续</a:t>
            </a:r>
            <a:r>
              <a:rPr lang="en-US" altLang="zh-CN" b="1" dirty="0" smtClean="0">
                <a:solidFill>
                  <a:srgbClr val="FD0903"/>
                </a:solidFill>
              </a:rPr>
              <a:t>1</a:t>
            </a:r>
            <a:r>
              <a:rPr lang="zh-CN" altLang="en-US" b="1" dirty="0" smtClean="0">
                <a:solidFill>
                  <a:srgbClr val="FD0903"/>
                </a:solidFill>
              </a:rPr>
              <a:t>）</a:t>
            </a:r>
            <a:endParaRPr lang="zh-CN" alt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27</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10" name="Rectangle 3"/>
          <p:cNvSpPr txBox="1">
            <a:spLocks noChangeArrowheads="1"/>
          </p:cNvSpPr>
          <p:nvPr/>
        </p:nvSpPr>
        <p:spPr>
          <a:xfrm>
            <a:off x="642910" y="1214422"/>
            <a:ext cx="7772400" cy="5113338"/>
          </a:xfrm>
          <a:prstGeom prst="rect">
            <a:avLst/>
          </a:prstGeom>
        </p:spPr>
        <p:txBody>
          <a:bodyPr vert="horz" lIns="91440" tIns="45720" rIns="91440" bIns="45720" rtlCol="0">
            <a:normAutofit/>
          </a:bodyPr>
          <a:lstStyle/>
          <a:p>
            <a:pPr marL="0" marR="0" lvl="0" indent="0" defTabSz="914400" rtl="0" eaLnBrk="1" fontAlgn="auto" latinLnBrk="0" hangingPunct="1">
              <a:lnSpc>
                <a:spcPct val="8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８、出版科技著作情况表</a:t>
            </a:r>
          </a:p>
          <a:p>
            <a:pPr marL="0" marR="0" lvl="0" indent="0" defTabSz="914400" rtl="0" eaLnBrk="1" fontAlgn="auto" latinLnBrk="0" hangingPunct="1">
              <a:lnSpc>
                <a:spcPct val="8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      把握４个要点：</a:t>
            </a:r>
            <a:endParaRPr kumimoji="0" lang="en-US" altLang="zh-CN" sz="2400" b="1"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ct val="80000"/>
              </a:lnSpc>
              <a:spcBef>
                <a:spcPct val="20000"/>
              </a:spcBef>
              <a:spcAft>
                <a:spcPts val="0"/>
              </a:spcAft>
              <a:buClrTx/>
              <a:buSzTx/>
              <a:buFontTx/>
              <a:buNone/>
              <a:defRPr/>
            </a:pPr>
            <a:r>
              <a:rPr kumimoji="0" lang="en-US" altLang="zh-CN" sz="2400" b="1" i="0" u="none" strike="noStrike" kern="1200" cap="none" spc="0" normalizeH="0" baseline="0" noProof="0" dirty="0" smtClean="0">
                <a:ln>
                  <a:noFill/>
                </a:ln>
                <a:effectLst/>
                <a:uLnTx/>
                <a:uFillTx/>
                <a:latin typeface="+mn-lt"/>
                <a:ea typeface="+mn-ea"/>
                <a:cs typeface="+mn-cs"/>
              </a:rPr>
              <a:t>1</a:t>
            </a:r>
            <a:r>
              <a:rPr kumimoji="0" lang="zh-CN" altLang="en-US" sz="2400" b="1" i="0" u="none" strike="noStrike" kern="1200" cap="none" spc="0" normalizeH="0" baseline="0" noProof="0" dirty="0" smtClean="0">
                <a:ln>
                  <a:noFill/>
                </a:ln>
                <a:effectLst/>
                <a:uLnTx/>
                <a:uFillTx/>
                <a:latin typeface="+mn-lt"/>
                <a:ea typeface="+mn-ea"/>
                <a:cs typeface="+mn-cs"/>
              </a:rPr>
              <a:t>）著作的字数单位为</a:t>
            </a: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“千字”，不是“万字”；</a:t>
            </a:r>
          </a:p>
          <a:p>
            <a:pPr marL="0" marR="0" lvl="0" indent="0" defTabSz="914400" rtl="0" eaLnBrk="1" fontAlgn="auto" latinLnBrk="0" hangingPunct="1">
              <a:lnSpc>
                <a:spcPct val="120000"/>
              </a:lnSpc>
              <a:spcBef>
                <a:spcPct val="20000"/>
              </a:spcBef>
              <a:spcAft>
                <a:spcPts val="0"/>
              </a:spcAft>
              <a:buClrTx/>
              <a:buSzTx/>
              <a:buFontTx/>
              <a:buNone/>
              <a:defRPr/>
            </a:pPr>
            <a:r>
              <a:rPr kumimoji="0" lang="en-US" altLang="zh-CN" sz="2400" b="1" i="0" u="none" strike="noStrike" kern="1200" cap="none" spc="0" normalizeH="0" baseline="0" noProof="0" dirty="0" smtClean="0">
                <a:ln>
                  <a:noFill/>
                </a:ln>
                <a:effectLst/>
                <a:uLnTx/>
                <a:uFillTx/>
                <a:latin typeface="+mn-lt"/>
                <a:ea typeface="+mn-ea"/>
                <a:cs typeface="+mn-cs"/>
              </a:rPr>
              <a:t>2</a:t>
            </a:r>
            <a:r>
              <a:rPr kumimoji="0" lang="zh-CN" altLang="en-US" sz="2400" b="1" i="0" u="none" strike="noStrike" kern="1200" cap="none" spc="0" normalizeH="0" baseline="0" noProof="0" dirty="0" smtClean="0">
                <a:ln>
                  <a:noFill/>
                </a:ln>
                <a:effectLst/>
                <a:uLnTx/>
                <a:uFillTx/>
                <a:latin typeface="+mn-lt"/>
                <a:ea typeface="+mn-ea"/>
                <a:cs typeface="+mn-cs"/>
              </a:rPr>
              <a:t>）既要防止总字数的</a:t>
            </a:r>
            <a:r>
              <a:rPr kumimoji="0" lang="zh-CN" altLang="en-US" sz="2400" b="1" i="0" u="none" strike="noStrike" kern="1200" cap="none" spc="0" normalizeH="0" baseline="0" noProof="0" dirty="0" smtClean="0">
                <a:ln>
                  <a:noFill/>
                </a:ln>
                <a:solidFill>
                  <a:srgbClr val="FF0000"/>
                </a:solidFill>
                <a:effectLst/>
                <a:uLnTx/>
                <a:uFillTx/>
                <a:latin typeface="+mn-lt"/>
                <a:ea typeface="+mn-ea"/>
                <a:cs typeface="+mn-cs"/>
              </a:rPr>
              <a:t>过大或偏小</a:t>
            </a:r>
            <a:r>
              <a:rPr kumimoji="0" lang="zh-CN" altLang="en-US" sz="2400" b="1" i="0" u="none" strike="noStrike" kern="1200" cap="none" spc="0" normalizeH="0" baseline="0" noProof="0" dirty="0" smtClean="0">
                <a:ln>
                  <a:noFill/>
                </a:ln>
                <a:effectLst/>
                <a:uLnTx/>
                <a:uFillTx/>
                <a:latin typeface="+mn-lt"/>
                <a:ea typeface="+mn-ea"/>
                <a:cs typeface="+mn-cs"/>
              </a:rPr>
              <a:t>，也要注意个人撰写</a:t>
            </a:r>
          </a:p>
          <a:p>
            <a:pPr marL="0" marR="0" lvl="0" indent="0" defTabSz="914400" rtl="0" eaLnBrk="1" fontAlgn="auto" latinLnBrk="0" hangingPunct="1">
              <a:lnSpc>
                <a:spcPct val="12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      字数的</a:t>
            </a:r>
            <a:r>
              <a:rPr kumimoji="0" lang="zh-CN" altLang="en-US" sz="2400" b="1" i="0" u="none" strike="noStrike" kern="1200" cap="none" spc="0" normalizeH="0" baseline="0" noProof="0" dirty="0" smtClean="0">
                <a:ln>
                  <a:noFill/>
                </a:ln>
                <a:solidFill>
                  <a:srgbClr val="FF0000"/>
                </a:solidFill>
                <a:effectLst/>
                <a:uLnTx/>
                <a:uFillTx/>
                <a:latin typeface="+mn-lt"/>
                <a:ea typeface="+mn-ea"/>
                <a:cs typeface="+mn-cs"/>
              </a:rPr>
              <a:t>过大或过小</a:t>
            </a:r>
            <a:r>
              <a:rPr kumimoji="0" lang="zh-CN" altLang="en-US" sz="2400" b="1" i="0" u="none" strike="noStrike" kern="1200" cap="none" spc="0" normalizeH="0" baseline="0" noProof="0" dirty="0" smtClean="0">
                <a:ln>
                  <a:noFill/>
                </a:ln>
                <a:effectLst/>
                <a:uLnTx/>
                <a:uFillTx/>
                <a:latin typeface="+mn-lt"/>
                <a:ea typeface="+mn-ea"/>
                <a:cs typeface="+mn-cs"/>
              </a:rPr>
              <a:t>；</a:t>
            </a:r>
          </a:p>
          <a:p>
            <a:pPr marL="0" marR="0" lvl="0" indent="0" defTabSz="914400" rtl="0" eaLnBrk="1" fontAlgn="auto" latinLnBrk="0" hangingPunct="1">
              <a:lnSpc>
                <a:spcPct val="120000"/>
              </a:lnSpc>
              <a:spcBef>
                <a:spcPct val="20000"/>
              </a:spcBef>
              <a:spcAft>
                <a:spcPts val="0"/>
              </a:spcAft>
              <a:buClrTx/>
              <a:buSzTx/>
              <a:buFontTx/>
              <a:buNone/>
              <a:defRPr/>
            </a:pPr>
            <a:r>
              <a:rPr kumimoji="0" lang="en-US" altLang="zh-CN" sz="2400" b="1" i="0" u="none" strike="noStrike" kern="1200" cap="none" spc="0" normalizeH="0" baseline="0" noProof="0" dirty="0" smtClean="0">
                <a:ln>
                  <a:noFill/>
                </a:ln>
                <a:effectLst/>
                <a:uLnTx/>
                <a:uFillTx/>
                <a:latin typeface="+mn-lt"/>
                <a:ea typeface="+mn-ea"/>
                <a:cs typeface="+mn-cs"/>
              </a:rPr>
              <a:t>3</a:t>
            </a:r>
            <a:r>
              <a:rPr kumimoji="0" lang="zh-CN" altLang="en-US" sz="2400" b="1" i="0" u="none" strike="noStrike" kern="1200" cap="none" spc="0" normalizeH="0" baseline="0" noProof="0" dirty="0" smtClean="0">
                <a:ln>
                  <a:noFill/>
                </a:ln>
                <a:effectLst/>
                <a:uLnTx/>
                <a:uFillTx/>
                <a:latin typeface="+mn-lt"/>
                <a:ea typeface="+mn-ea"/>
                <a:cs typeface="+mn-cs"/>
              </a:rPr>
              <a:t>）本校两个及以上人员共同完成的著作，只填报</a:t>
            </a:r>
            <a:r>
              <a:rPr kumimoji="0" lang="en-US" altLang="zh-CN" sz="2400" b="1" i="0" u="none" strike="noStrike" kern="1200" cap="none" spc="0" normalizeH="0" baseline="0" noProof="0" dirty="0" smtClean="0">
                <a:ln>
                  <a:noFill/>
                </a:ln>
                <a:effectLst/>
                <a:uLnTx/>
                <a:uFillTx/>
                <a:latin typeface="+mn-lt"/>
                <a:ea typeface="+mn-ea"/>
                <a:cs typeface="+mn-cs"/>
              </a:rPr>
              <a:t>1</a:t>
            </a:r>
            <a:r>
              <a:rPr kumimoji="0" lang="zh-CN" altLang="en-US" sz="2400" b="1" i="0" u="none" strike="noStrike" kern="1200" cap="none" spc="0" normalizeH="0" baseline="0" noProof="0" dirty="0" smtClean="0">
                <a:ln>
                  <a:noFill/>
                </a:ln>
                <a:effectLst/>
                <a:uLnTx/>
                <a:uFillTx/>
                <a:latin typeface="+mn-lt"/>
                <a:ea typeface="+mn-ea"/>
                <a:cs typeface="+mn-cs"/>
              </a:rPr>
              <a:t>次</a:t>
            </a:r>
            <a:r>
              <a:rPr kumimoji="0" lang="en-US" altLang="zh-CN" sz="2400" b="1" i="0" u="none" strike="noStrike" kern="1200" cap="none" spc="0" normalizeH="0" baseline="0" noProof="0" dirty="0" smtClean="0">
                <a:ln>
                  <a:noFill/>
                </a:ln>
                <a:effectLst/>
                <a:uLnTx/>
                <a:uFillTx/>
                <a:latin typeface="+mn-lt"/>
                <a:ea typeface="+mn-ea"/>
                <a:cs typeface="+mn-cs"/>
              </a:rPr>
              <a:t>;</a:t>
            </a:r>
          </a:p>
          <a:p>
            <a:pPr marL="0" marR="0" lvl="0" indent="0" defTabSz="914400" rtl="0" eaLnBrk="1" fontAlgn="auto" latinLnBrk="0" hangingPunct="1">
              <a:lnSpc>
                <a:spcPct val="120000"/>
              </a:lnSpc>
              <a:spcBef>
                <a:spcPct val="20000"/>
              </a:spcBef>
              <a:spcAft>
                <a:spcPts val="0"/>
              </a:spcAft>
              <a:buClrTx/>
              <a:buSzTx/>
              <a:buFontTx/>
              <a:buNone/>
              <a:defRPr/>
            </a:pPr>
            <a:r>
              <a:rPr kumimoji="0" lang="en-US" altLang="zh-CN" sz="2400" b="1" i="0" u="none" strike="noStrike" kern="1200" cap="none" spc="0" normalizeH="0" baseline="0" noProof="0" dirty="0" smtClean="0">
                <a:ln>
                  <a:noFill/>
                </a:ln>
                <a:effectLst/>
                <a:uLnTx/>
                <a:uFillTx/>
                <a:latin typeface="+mn-lt"/>
                <a:ea typeface="+mn-ea"/>
                <a:cs typeface="+mn-cs"/>
              </a:rPr>
              <a:t>      </a:t>
            </a:r>
            <a:r>
              <a:rPr kumimoji="0" lang="zh-CN" altLang="en-US" sz="2400" b="1" i="0" u="none" strike="noStrike" kern="1200" cap="none" spc="0" normalizeH="0" baseline="0" noProof="0" dirty="0" smtClean="0">
                <a:ln>
                  <a:noFill/>
                </a:ln>
                <a:effectLst/>
                <a:uLnTx/>
                <a:uFillTx/>
                <a:latin typeface="+mn-lt"/>
                <a:ea typeface="+mn-ea"/>
                <a:cs typeface="+mn-cs"/>
              </a:rPr>
              <a:t>总字数是指整个著作的全部字数，而撰写字数则仅</a:t>
            </a:r>
          </a:p>
          <a:p>
            <a:pPr marL="0" marR="0" lvl="0" indent="0" defTabSz="914400" rtl="0" eaLnBrk="1" fontAlgn="auto" latinLnBrk="0" hangingPunct="1">
              <a:lnSpc>
                <a:spcPct val="12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      为本单位人员共同完成的总字数；</a:t>
            </a:r>
          </a:p>
          <a:p>
            <a:pPr marL="0" marR="0" lvl="0" indent="0" defTabSz="914400" rtl="0" eaLnBrk="1" fontAlgn="auto" latinLnBrk="0" hangingPunct="1">
              <a:lnSpc>
                <a:spcPct val="120000"/>
              </a:lnSpc>
              <a:spcBef>
                <a:spcPct val="20000"/>
              </a:spcBef>
              <a:spcAft>
                <a:spcPts val="0"/>
              </a:spcAft>
              <a:buClrTx/>
              <a:buSzTx/>
              <a:buFontTx/>
              <a:buNone/>
              <a:defRPr/>
            </a:pPr>
            <a:r>
              <a:rPr kumimoji="0" lang="en-US" altLang="zh-CN" sz="2400" b="1" i="0" u="none" strike="noStrike" kern="1200" cap="none" spc="0" normalizeH="0" baseline="0" noProof="0" dirty="0" smtClean="0">
                <a:ln>
                  <a:noFill/>
                </a:ln>
                <a:effectLst/>
                <a:uLnTx/>
                <a:uFillTx/>
                <a:latin typeface="+mn-lt"/>
                <a:ea typeface="+mn-ea"/>
                <a:cs typeface="+mn-cs"/>
              </a:rPr>
              <a:t>4</a:t>
            </a:r>
            <a:r>
              <a:rPr kumimoji="0" lang="zh-CN" altLang="en-US" sz="2400" b="1" i="0" u="none" strike="noStrike" kern="1200" cap="none" spc="0" normalizeH="0" baseline="0" noProof="0" dirty="0" smtClean="0">
                <a:ln>
                  <a:noFill/>
                </a:ln>
                <a:effectLst/>
                <a:uLnTx/>
                <a:uFillTx/>
                <a:latin typeface="+mn-lt"/>
                <a:ea typeface="+mn-ea"/>
                <a:cs typeface="+mn-cs"/>
              </a:rPr>
              <a:t>）正确区分专著、编著和教材的特点。</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28</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8" name="Rectangle 4"/>
          <p:cNvSpPr>
            <a:spLocks noChangeArrowheads="1"/>
          </p:cNvSpPr>
          <p:nvPr/>
        </p:nvSpPr>
        <p:spPr bwMode="auto">
          <a:xfrm>
            <a:off x="785786" y="928670"/>
            <a:ext cx="3816350" cy="369332"/>
          </a:xfrm>
          <a:prstGeom prst="rect">
            <a:avLst/>
          </a:prstGeom>
          <a:noFill/>
          <a:ln w="28575" algn="ctr">
            <a:noFill/>
            <a:miter lim="800000"/>
          </a:ln>
        </p:spPr>
        <p:txBody>
          <a:bodyPr lIns="0" tIns="0" rIns="0" bIns="0">
            <a:spAutoFit/>
          </a:bodyPr>
          <a:lstStyle/>
          <a:p>
            <a:pPr indent="-228600"/>
            <a:r>
              <a:rPr lang="en-US" altLang="zh-CN" dirty="0">
                <a:solidFill>
                  <a:srgbClr val="0033CC"/>
                </a:solidFill>
              </a:rPr>
              <a:t>  </a:t>
            </a:r>
            <a:r>
              <a:rPr lang="zh-CN" altLang="en-US" sz="2400" b="1" dirty="0" smtClean="0">
                <a:solidFill>
                  <a:srgbClr val="0033CC"/>
                </a:solidFill>
              </a:rPr>
              <a:t>表</a:t>
            </a:r>
            <a:r>
              <a:rPr lang="en-US" altLang="zh-CN" sz="2400" b="1" dirty="0" smtClean="0">
                <a:solidFill>
                  <a:srgbClr val="0033CC"/>
                </a:solidFill>
              </a:rPr>
              <a:t>8 </a:t>
            </a:r>
            <a:r>
              <a:rPr lang="zh-CN" altLang="en-US" sz="2400" b="1" dirty="0">
                <a:solidFill>
                  <a:srgbClr val="0033CC"/>
                </a:solidFill>
              </a:rPr>
              <a:t>填报</a:t>
            </a:r>
            <a:r>
              <a:rPr lang="zh-CN" altLang="en-US" sz="2400" b="1" dirty="0" smtClean="0">
                <a:solidFill>
                  <a:srgbClr val="0033CC"/>
                </a:solidFill>
              </a:rPr>
              <a:t>样板</a:t>
            </a:r>
            <a:r>
              <a:rPr lang="en-US" altLang="zh-CN" sz="2400" b="1" dirty="0" smtClean="0">
                <a:solidFill>
                  <a:srgbClr val="FD0903"/>
                </a:solidFill>
              </a:rPr>
              <a:t> </a:t>
            </a:r>
            <a:endParaRPr lang="zh-CN" altLang="en-US" sz="2400" b="1" dirty="0">
              <a:solidFill>
                <a:srgbClr val="FD0903"/>
              </a:solidFill>
            </a:endParaRPr>
          </a:p>
        </p:txBody>
      </p:sp>
      <p:sp>
        <p:nvSpPr>
          <p:cNvPr id="11" name="矩形 10"/>
          <p:cNvSpPr/>
          <p:nvPr/>
        </p:nvSpPr>
        <p:spPr>
          <a:xfrm>
            <a:off x="2571736" y="928670"/>
            <a:ext cx="237566" cy="369332"/>
          </a:xfrm>
          <a:prstGeom prst="rect">
            <a:avLst/>
          </a:prstGeom>
        </p:spPr>
        <p:txBody>
          <a:bodyPr wrap="none">
            <a:spAutoFit/>
          </a:bodyPr>
          <a:lstStyle/>
          <a:p>
            <a:r>
              <a:rPr lang="en-US" altLang="zh-CN" b="1" dirty="0" smtClean="0">
                <a:solidFill>
                  <a:srgbClr val="FD0903"/>
                </a:solidFill>
              </a:rPr>
              <a:t> </a:t>
            </a:r>
            <a:endParaRPr lang="zh-CN" altLang="en-US" dirty="0"/>
          </a:p>
        </p:txBody>
      </p:sp>
      <p:graphicFrame>
        <p:nvGraphicFramePr>
          <p:cNvPr id="12" name="Group 88"/>
          <p:cNvGraphicFramePr/>
          <p:nvPr/>
        </p:nvGraphicFramePr>
        <p:xfrm>
          <a:off x="827088" y="1341438"/>
          <a:ext cx="7632700" cy="3887791"/>
        </p:xfrm>
        <a:graphic>
          <a:graphicData uri="http://schemas.openxmlformats.org/drawingml/2006/table">
            <a:tbl>
              <a:tblPr/>
              <a:tblGrid>
                <a:gridCol w="563562"/>
                <a:gridCol w="1381125"/>
                <a:gridCol w="5688013"/>
              </a:tblGrid>
              <a:tr h="4302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L1</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著作名称</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按著作封面的名称填报，如</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材料成形技术基础</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固体</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火箭发动机原理</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等；</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L2</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作    者</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是指本校在该著作排名中靠前的作者，不必全部列出；</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L3</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作者排序</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按著作版权页顺序填写，代码为：</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排名为第一；</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02</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排名为</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第二；</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03</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排名为第三</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L4</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著作总字数（千字）</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牢记字数单位是“千字”，不是“万字”，更不是“</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字”；</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L5</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撰写字数</a:t>
                      </a:r>
                    </a:p>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（千字）</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指本校作者撰写字数的总和；</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762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L6</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著作类别</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1</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专著，</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教科书，</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编著，牢记三者之间的区别，不能乱报；</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29</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8" name="Rectangle 4"/>
          <p:cNvSpPr>
            <a:spLocks noChangeArrowheads="1"/>
          </p:cNvSpPr>
          <p:nvPr/>
        </p:nvSpPr>
        <p:spPr bwMode="auto">
          <a:xfrm>
            <a:off x="785786" y="928670"/>
            <a:ext cx="3816350" cy="369332"/>
          </a:xfrm>
          <a:prstGeom prst="rect">
            <a:avLst/>
          </a:prstGeom>
          <a:noFill/>
          <a:ln w="28575" algn="ctr">
            <a:noFill/>
            <a:miter lim="800000"/>
          </a:ln>
        </p:spPr>
        <p:txBody>
          <a:bodyPr lIns="0" tIns="0" rIns="0" bIns="0">
            <a:spAutoFit/>
          </a:bodyPr>
          <a:lstStyle/>
          <a:p>
            <a:pPr indent="-228600"/>
            <a:r>
              <a:rPr lang="en-US" altLang="zh-CN" dirty="0">
                <a:solidFill>
                  <a:srgbClr val="0033CC"/>
                </a:solidFill>
              </a:rPr>
              <a:t>  </a:t>
            </a:r>
            <a:r>
              <a:rPr lang="zh-CN" altLang="en-US" sz="2400" b="1" dirty="0" smtClean="0">
                <a:solidFill>
                  <a:srgbClr val="0033CC"/>
                </a:solidFill>
              </a:rPr>
              <a:t>表</a:t>
            </a:r>
            <a:r>
              <a:rPr lang="en-US" altLang="zh-CN" sz="2400" b="1" dirty="0" smtClean="0">
                <a:solidFill>
                  <a:srgbClr val="0033CC"/>
                </a:solidFill>
              </a:rPr>
              <a:t>8 </a:t>
            </a:r>
            <a:r>
              <a:rPr lang="zh-CN" altLang="en-US" sz="2400" b="1" dirty="0">
                <a:solidFill>
                  <a:srgbClr val="0033CC"/>
                </a:solidFill>
              </a:rPr>
              <a:t>填报</a:t>
            </a:r>
            <a:r>
              <a:rPr lang="zh-CN" altLang="en-US" sz="2400" b="1" dirty="0" smtClean="0">
                <a:solidFill>
                  <a:srgbClr val="0033CC"/>
                </a:solidFill>
              </a:rPr>
              <a:t>样板</a:t>
            </a:r>
            <a:r>
              <a:rPr lang="en-US" altLang="zh-CN" sz="2400" b="1" dirty="0" smtClean="0">
                <a:solidFill>
                  <a:srgbClr val="FD0903"/>
                </a:solidFill>
              </a:rPr>
              <a:t> </a:t>
            </a:r>
            <a:endParaRPr lang="zh-CN" altLang="en-US" sz="2400" b="1" dirty="0">
              <a:solidFill>
                <a:srgbClr val="FD0903"/>
              </a:solidFill>
            </a:endParaRPr>
          </a:p>
        </p:txBody>
      </p:sp>
      <p:sp>
        <p:nvSpPr>
          <p:cNvPr id="11" name="矩形 10"/>
          <p:cNvSpPr/>
          <p:nvPr/>
        </p:nvSpPr>
        <p:spPr>
          <a:xfrm>
            <a:off x="2571736" y="928670"/>
            <a:ext cx="237566" cy="369332"/>
          </a:xfrm>
          <a:prstGeom prst="rect">
            <a:avLst/>
          </a:prstGeom>
        </p:spPr>
        <p:txBody>
          <a:bodyPr wrap="none">
            <a:spAutoFit/>
          </a:bodyPr>
          <a:lstStyle/>
          <a:p>
            <a:r>
              <a:rPr lang="en-US" altLang="zh-CN" b="1" dirty="0" smtClean="0">
                <a:solidFill>
                  <a:srgbClr val="FD0903"/>
                </a:solidFill>
              </a:rPr>
              <a:t> </a:t>
            </a:r>
            <a:endParaRPr lang="zh-CN" altLang="en-US" dirty="0"/>
          </a:p>
        </p:txBody>
      </p:sp>
      <p:graphicFrame>
        <p:nvGraphicFramePr>
          <p:cNvPr id="10" name="Group 70"/>
          <p:cNvGraphicFramePr/>
          <p:nvPr/>
        </p:nvGraphicFramePr>
        <p:xfrm>
          <a:off x="827088" y="1341438"/>
          <a:ext cx="7489825" cy="3600453"/>
        </p:xfrm>
        <a:graphic>
          <a:graphicData uri="http://schemas.openxmlformats.org/drawingml/2006/table">
            <a:tbl>
              <a:tblPr/>
              <a:tblGrid>
                <a:gridCol w="552450"/>
                <a:gridCol w="1392237"/>
                <a:gridCol w="5545138"/>
              </a:tblGrid>
              <a:tr h="4302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768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L7</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出版单位</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指某某出版社，如科学出版社、清华大学出版社等。</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768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L8</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出版地</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0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国内，</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国</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境</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外；</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086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L9</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8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书    号</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ISBN9787561238981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，数字之间不需要有间隔，如“</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等；</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958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L10</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出版日期</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填写</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6</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位，如</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2017</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年</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月，填写为“</a:t>
                      </a: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201704”</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L11</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学科分类</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填报一级学科，即 </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3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位数；</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6413">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1" lang="zh-CN"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1" lang="zh-CN"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1" lang="zh-CN"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3" name="矩形 12"/>
          <p:cNvSpPr/>
          <p:nvPr/>
        </p:nvSpPr>
        <p:spPr>
          <a:xfrm>
            <a:off x="2571736" y="928670"/>
            <a:ext cx="998991" cy="369332"/>
          </a:xfrm>
          <a:prstGeom prst="rect">
            <a:avLst/>
          </a:prstGeom>
        </p:spPr>
        <p:txBody>
          <a:bodyPr wrap="none">
            <a:spAutoFit/>
          </a:bodyPr>
          <a:lstStyle/>
          <a:p>
            <a:r>
              <a:rPr lang="zh-CN" altLang="en-US" b="1" dirty="0" smtClean="0">
                <a:solidFill>
                  <a:srgbClr val="FD0903"/>
                </a:solidFill>
              </a:rPr>
              <a:t>（续</a:t>
            </a:r>
            <a:r>
              <a:rPr lang="en-US" altLang="zh-CN" b="1" dirty="0" smtClean="0">
                <a:solidFill>
                  <a:srgbClr val="FD0903"/>
                </a:solidFill>
              </a:rPr>
              <a:t>1</a:t>
            </a:r>
            <a:r>
              <a:rPr lang="zh-CN" altLang="en-US" b="1" dirty="0" smtClean="0">
                <a:solidFill>
                  <a:srgbClr val="FD0903"/>
                </a:solidFill>
              </a:rPr>
              <a:t>）</a:t>
            </a:r>
            <a:endParaRPr lang="zh-CN" alt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30</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11" name="矩形 10"/>
          <p:cNvSpPr/>
          <p:nvPr/>
        </p:nvSpPr>
        <p:spPr>
          <a:xfrm>
            <a:off x="2571736" y="928670"/>
            <a:ext cx="237566" cy="369332"/>
          </a:xfrm>
          <a:prstGeom prst="rect">
            <a:avLst/>
          </a:prstGeom>
        </p:spPr>
        <p:txBody>
          <a:bodyPr wrap="none">
            <a:spAutoFit/>
          </a:bodyPr>
          <a:lstStyle/>
          <a:p>
            <a:r>
              <a:rPr lang="en-US" altLang="zh-CN" b="1" dirty="0" smtClean="0">
                <a:solidFill>
                  <a:srgbClr val="FD0903"/>
                </a:solidFill>
              </a:rPr>
              <a:t> </a:t>
            </a:r>
            <a:endParaRPr lang="zh-CN" altLang="en-US" dirty="0"/>
          </a:p>
        </p:txBody>
      </p:sp>
      <p:sp>
        <p:nvSpPr>
          <p:cNvPr id="12" name="Rectangle 3"/>
          <p:cNvSpPr txBox="1">
            <a:spLocks noChangeArrowheads="1"/>
          </p:cNvSpPr>
          <p:nvPr/>
        </p:nvSpPr>
        <p:spPr>
          <a:xfrm>
            <a:off x="714348" y="1214422"/>
            <a:ext cx="7848600" cy="4643470"/>
          </a:xfrm>
          <a:prstGeom prst="rect">
            <a:avLst/>
          </a:prstGeom>
        </p:spPr>
        <p:txBody>
          <a:bodyPr vert="horz" lIns="91440" tIns="45720" rIns="91440" bIns="45720" rtlCol="0">
            <a:normAutofit/>
          </a:bodyPr>
          <a:lstStyle/>
          <a:p>
            <a:pPr marL="0" marR="0" lvl="0" indent="0" defTabSz="914400" rtl="0" eaLnBrk="1" fontAlgn="auto" latinLnBrk="0" hangingPunct="1">
              <a:lnSpc>
                <a:spcPct val="120000"/>
              </a:lnSpc>
              <a:spcBef>
                <a:spcPct val="20000"/>
              </a:spcBef>
              <a:spcAft>
                <a:spcPts val="0"/>
              </a:spcAft>
              <a:buClrTx/>
              <a:buSzTx/>
              <a:buFontTx/>
              <a:buNone/>
              <a:defRPr/>
            </a:pPr>
            <a:r>
              <a:rPr kumimoji="0" lang="zh-CN" altLang="en-US" sz="3200" b="1" i="0" u="none" strike="noStrike" kern="1200" cap="none" spc="0" normalizeH="0" baseline="0" noProof="0" dirty="0" smtClean="0">
                <a:ln>
                  <a:noFill/>
                </a:ln>
                <a:effectLst/>
                <a:uLnTx/>
                <a:uFillTx/>
                <a:latin typeface="+mn-lt"/>
                <a:ea typeface="+mn-ea"/>
                <a:cs typeface="+mn-cs"/>
              </a:rPr>
              <a:t>９、科技成果奖励情况表</a:t>
            </a:r>
          </a:p>
          <a:p>
            <a:pPr marL="0" marR="0" lvl="0" indent="0" defTabSz="914400" rtl="0" eaLnBrk="1" fontAlgn="auto" latinLnBrk="0" hangingPunct="1">
              <a:lnSpc>
                <a:spcPct val="120000"/>
              </a:lnSpc>
              <a:spcBef>
                <a:spcPct val="20000"/>
              </a:spcBef>
              <a:spcAft>
                <a:spcPts val="0"/>
              </a:spcAft>
              <a:buClrTx/>
              <a:buSzTx/>
              <a:buFontTx/>
              <a:buNone/>
              <a:defRPr/>
            </a:pPr>
            <a:r>
              <a:rPr kumimoji="0" lang="zh-CN" altLang="en-US" sz="3200" b="1" i="0" u="none" strike="noStrike" kern="1200" cap="none" spc="0" normalizeH="0" baseline="0" noProof="0" dirty="0" smtClean="0">
                <a:ln>
                  <a:noFill/>
                </a:ln>
                <a:solidFill>
                  <a:srgbClr val="FD0903"/>
                </a:solidFill>
                <a:effectLst/>
                <a:uLnTx/>
                <a:uFillTx/>
                <a:latin typeface="+mn-lt"/>
                <a:ea typeface="+mn-ea"/>
                <a:cs typeface="+mn-cs"/>
              </a:rPr>
              <a:t>          </a:t>
            </a: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把握 </a:t>
            </a:r>
            <a:r>
              <a:rPr kumimoji="0" lang="en-US" altLang="zh-CN" sz="2400" b="1" i="0" u="none" strike="noStrike" kern="1200" cap="none" spc="0" normalizeH="0" baseline="0" noProof="0" dirty="0" smtClean="0">
                <a:ln>
                  <a:noFill/>
                </a:ln>
                <a:solidFill>
                  <a:srgbClr val="FD0903"/>
                </a:solidFill>
                <a:effectLst/>
                <a:uLnTx/>
                <a:uFillTx/>
                <a:latin typeface="+mn-lt"/>
                <a:ea typeface="+mn-ea"/>
                <a:cs typeface="+mn-cs"/>
              </a:rPr>
              <a:t>3 </a:t>
            </a: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个要点：</a:t>
            </a:r>
            <a:endParaRPr kumimoji="0" lang="zh-CN" altLang="en-US" sz="2400" b="0"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ct val="120000"/>
              </a:lnSpc>
              <a:spcBef>
                <a:spcPct val="20000"/>
              </a:spcBef>
              <a:spcAft>
                <a:spcPts val="0"/>
              </a:spcAft>
              <a:buClrTx/>
              <a:buSzTx/>
              <a:buFontTx/>
              <a:buNone/>
              <a:defRPr/>
            </a:pPr>
            <a:r>
              <a:rPr kumimoji="0" lang="en-US" altLang="zh-CN" sz="2400" b="1" i="0" u="none" strike="noStrike" kern="1200" cap="none" spc="0" normalizeH="0" baseline="0" noProof="0" dirty="0" smtClean="0">
                <a:ln>
                  <a:noFill/>
                </a:ln>
                <a:effectLst/>
                <a:uLnTx/>
                <a:uFillTx/>
                <a:latin typeface="+mn-lt"/>
                <a:ea typeface="+mn-ea"/>
                <a:cs typeface="+mn-cs"/>
              </a:rPr>
              <a:t>1</a:t>
            </a:r>
            <a:r>
              <a:rPr kumimoji="0" lang="zh-CN" altLang="en-US" sz="2400" b="1" i="0" u="none" strike="noStrike" kern="1200" cap="none" spc="0" normalizeH="0" baseline="0" noProof="0" dirty="0" smtClean="0">
                <a:ln>
                  <a:noFill/>
                </a:ln>
                <a:effectLst/>
                <a:uLnTx/>
                <a:uFillTx/>
                <a:latin typeface="+mn-lt"/>
                <a:ea typeface="+mn-ea"/>
                <a:cs typeface="+mn-cs"/>
              </a:rPr>
              <a:t>）对于已经获得省（部）级奖励或者国家级奖励的成果</a:t>
            </a:r>
          </a:p>
          <a:p>
            <a:pPr marL="0" marR="0" lvl="0" indent="0" defTabSz="914400" rtl="0" eaLnBrk="1" fontAlgn="auto" latinLnBrk="0" hangingPunct="1">
              <a:lnSpc>
                <a:spcPct val="12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      在此填报；</a:t>
            </a:r>
          </a:p>
          <a:p>
            <a:pPr marL="0" marR="0" lvl="0" indent="0" defTabSz="914400" rtl="0" eaLnBrk="1" fontAlgn="auto" latinLnBrk="0" hangingPunct="1">
              <a:lnSpc>
                <a:spcPct val="120000"/>
              </a:lnSpc>
              <a:spcBef>
                <a:spcPct val="20000"/>
              </a:spcBef>
              <a:spcAft>
                <a:spcPts val="0"/>
              </a:spcAft>
              <a:buClrTx/>
              <a:buSzTx/>
              <a:buFontTx/>
              <a:buNone/>
              <a:defRPr/>
            </a:pPr>
            <a:r>
              <a:rPr kumimoji="0" lang="en-US" altLang="zh-CN" sz="2400" b="1" i="0" u="none" strike="noStrike" kern="1200" cap="none" spc="0" normalizeH="0" baseline="0" noProof="0" dirty="0" smtClean="0">
                <a:ln>
                  <a:noFill/>
                </a:ln>
                <a:effectLst/>
                <a:uLnTx/>
                <a:uFillTx/>
                <a:latin typeface="+mn-lt"/>
                <a:ea typeface="+mn-ea"/>
                <a:cs typeface="+mn-cs"/>
              </a:rPr>
              <a:t>2</a:t>
            </a:r>
            <a:r>
              <a:rPr kumimoji="0" lang="zh-CN" altLang="en-US" sz="2400" b="1" i="0" u="none" strike="noStrike" kern="1200" cap="none" spc="0" normalizeH="0" baseline="0" noProof="0" dirty="0" smtClean="0">
                <a:ln>
                  <a:noFill/>
                </a:ln>
                <a:effectLst/>
                <a:uLnTx/>
                <a:uFillTx/>
                <a:latin typeface="+mn-lt"/>
                <a:ea typeface="+mn-ea"/>
                <a:cs typeface="+mn-cs"/>
              </a:rPr>
              <a:t>）厅</a:t>
            </a:r>
            <a:r>
              <a:rPr kumimoji="0" lang="en-US" altLang="zh-CN" sz="2400" b="1" i="0" u="none" strike="noStrike" kern="1200" cap="none" spc="0" normalizeH="0" baseline="0" noProof="0" dirty="0" smtClean="0">
                <a:ln>
                  <a:noFill/>
                </a:ln>
                <a:effectLst/>
                <a:uLnTx/>
                <a:uFillTx/>
                <a:latin typeface="+mn-lt"/>
                <a:ea typeface="+mn-ea"/>
                <a:cs typeface="+mn-cs"/>
              </a:rPr>
              <a:t>(</a:t>
            </a:r>
            <a:r>
              <a:rPr kumimoji="0" lang="zh-CN" altLang="en-US" sz="2400" b="1" i="0" u="none" strike="noStrike" kern="1200" cap="none" spc="0" normalizeH="0" baseline="0" noProof="0" dirty="0" smtClean="0">
                <a:ln>
                  <a:noFill/>
                </a:ln>
                <a:effectLst/>
                <a:uLnTx/>
                <a:uFillTx/>
                <a:latin typeface="+mn-lt"/>
                <a:ea typeface="+mn-ea"/>
                <a:cs typeface="+mn-cs"/>
              </a:rPr>
              <a:t>局</a:t>
            </a:r>
            <a:r>
              <a:rPr kumimoji="0" lang="en-US" altLang="zh-CN" sz="2400" b="1" i="0" u="none" strike="noStrike" kern="1200" cap="none" spc="0" normalizeH="0" baseline="0" noProof="0" dirty="0" smtClean="0">
                <a:ln>
                  <a:noFill/>
                </a:ln>
                <a:effectLst/>
                <a:uLnTx/>
                <a:uFillTx/>
                <a:latin typeface="+mn-lt"/>
                <a:ea typeface="+mn-ea"/>
                <a:cs typeface="+mn-cs"/>
              </a:rPr>
              <a:t>)</a:t>
            </a:r>
            <a:r>
              <a:rPr kumimoji="0" lang="zh-CN" altLang="en-US" sz="2400" b="1" i="0" u="none" strike="noStrike" kern="1200" cap="none" spc="0" normalizeH="0" baseline="0" noProof="0" dirty="0" smtClean="0">
                <a:ln>
                  <a:noFill/>
                </a:ln>
                <a:effectLst/>
                <a:uLnTx/>
                <a:uFillTx/>
                <a:latin typeface="+mn-lt"/>
                <a:ea typeface="+mn-ea"/>
                <a:cs typeface="+mn-cs"/>
              </a:rPr>
              <a:t>级奖、社会团体力量设奖的不填报；</a:t>
            </a:r>
          </a:p>
          <a:p>
            <a:pPr marL="0" marR="0" lvl="0" indent="0" defTabSz="914400" rtl="0" eaLnBrk="1" fontAlgn="auto" latinLnBrk="0" hangingPunct="1">
              <a:lnSpc>
                <a:spcPct val="120000"/>
              </a:lnSpc>
              <a:spcBef>
                <a:spcPct val="20000"/>
              </a:spcBef>
              <a:spcAft>
                <a:spcPts val="0"/>
              </a:spcAft>
              <a:buClrTx/>
              <a:buSzTx/>
              <a:buFontTx/>
              <a:buNone/>
              <a:defRPr/>
            </a:pPr>
            <a:r>
              <a:rPr kumimoji="0" lang="en-US" altLang="zh-CN" sz="2400" b="1" i="0" u="none" strike="noStrike" kern="1200" cap="none" spc="0" normalizeH="0" baseline="0" noProof="0" dirty="0" smtClean="0">
                <a:ln>
                  <a:noFill/>
                </a:ln>
                <a:effectLst/>
                <a:uLnTx/>
                <a:uFillTx/>
                <a:latin typeface="+mn-lt"/>
                <a:ea typeface="+mn-ea"/>
                <a:cs typeface="+mn-cs"/>
              </a:rPr>
              <a:t>3</a:t>
            </a:r>
            <a:r>
              <a:rPr kumimoji="0" lang="zh-CN" altLang="en-US" sz="2400" b="1" i="0" u="none" strike="noStrike" kern="1200" cap="none" spc="0" normalizeH="0" baseline="0" noProof="0" dirty="0" smtClean="0">
                <a:ln>
                  <a:noFill/>
                </a:ln>
                <a:effectLst/>
                <a:uLnTx/>
                <a:uFillTx/>
                <a:latin typeface="+mn-lt"/>
                <a:ea typeface="+mn-ea"/>
                <a:cs typeface="+mn-cs"/>
              </a:rPr>
              <a:t>）如果一项成果在一年内获得了多次奖励，仅以最高层</a:t>
            </a:r>
          </a:p>
          <a:p>
            <a:pPr marL="0" marR="0" lvl="0" indent="0" defTabSz="914400" rtl="0" eaLnBrk="1" fontAlgn="auto" latinLnBrk="0" hangingPunct="1">
              <a:lnSpc>
                <a:spcPct val="12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      次的奖励上报一次。</a:t>
            </a:r>
            <a:endParaRPr kumimoji="0" lang="en-US" altLang="zh-CN" sz="2400" b="0" i="0" u="none" strike="noStrike" kern="1200" cap="none" spc="0" normalizeH="0" baseline="0" noProof="0" dirty="0" smtClean="0">
              <a:ln>
                <a:noFill/>
              </a:ln>
              <a:solidFill>
                <a:schemeClr val="tx1">
                  <a:tint val="75000"/>
                </a:schemeClr>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31</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8" name="Rectangle 4"/>
          <p:cNvSpPr>
            <a:spLocks noChangeArrowheads="1"/>
          </p:cNvSpPr>
          <p:nvPr/>
        </p:nvSpPr>
        <p:spPr bwMode="auto">
          <a:xfrm>
            <a:off x="785786" y="928670"/>
            <a:ext cx="3816350" cy="369332"/>
          </a:xfrm>
          <a:prstGeom prst="rect">
            <a:avLst/>
          </a:prstGeom>
          <a:noFill/>
          <a:ln w="28575" algn="ctr">
            <a:noFill/>
            <a:miter lim="800000"/>
          </a:ln>
        </p:spPr>
        <p:txBody>
          <a:bodyPr lIns="0" tIns="0" rIns="0" bIns="0">
            <a:spAutoFit/>
          </a:bodyPr>
          <a:lstStyle/>
          <a:p>
            <a:pPr indent="-228600"/>
            <a:r>
              <a:rPr lang="en-US" altLang="zh-CN" dirty="0">
                <a:solidFill>
                  <a:srgbClr val="0033CC"/>
                </a:solidFill>
              </a:rPr>
              <a:t>  </a:t>
            </a:r>
            <a:r>
              <a:rPr lang="zh-CN" altLang="en-US" sz="2400" b="1" dirty="0" smtClean="0">
                <a:solidFill>
                  <a:srgbClr val="0033CC"/>
                </a:solidFill>
              </a:rPr>
              <a:t>表</a:t>
            </a:r>
            <a:r>
              <a:rPr lang="en-US" altLang="zh-CN" sz="2400" b="1" dirty="0" smtClean="0">
                <a:solidFill>
                  <a:srgbClr val="0033CC"/>
                </a:solidFill>
              </a:rPr>
              <a:t>9 </a:t>
            </a:r>
            <a:r>
              <a:rPr lang="zh-CN" altLang="en-US" sz="2400" b="1" dirty="0">
                <a:solidFill>
                  <a:srgbClr val="0033CC"/>
                </a:solidFill>
              </a:rPr>
              <a:t>填报</a:t>
            </a:r>
            <a:r>
              <a:rPr lang="zh-CN" altLang="en-US" sz="2400" b="1" dirty="0" smtClean="0">
                <a:solidFill>
                  <a:srgbClr val="0033CC"/>
                </a:solidFill>
              </a:rPr>
              <a:t>样板</a:t>
            </a:r>
            <a:r>
              <a:rPr lang="en-US" altLang="zh-CN" sz="2400" b="1" dirty="0" smtClean="0">
                <a:solidFill>
                  <a:srgbClr val="FD0903"/>
                </a:solidFill>
              </a:rPr>
              <a:t> </a:t>
            </a:r>
            <a:endParaRPr lang="zh-CN" altLang="en-US" sz="2400" b="1" dirty="0">
              <a:solidFill>
                <a:srgbClr val="FD0903"/>
              </a:solidFill>
            </a:endParaRPr>
          </a:p>
        </p:txBody>
      </p:sp>
      <p:sp>
        <p:nvSpPr>
          <p:cNvPr id="11" name="矩形 10"/>
          <p:cNvSpPr/>
          <p:nvPr/>
        </p:nvSpPr>
        <p:spPr>
          <a:xfrm>
            <a:off x="2571736" y="928670"/>
            <a:ext cx="237566" cy="369332"/>
          </a:xfrm>
          <a:prstGeom prst="rect">
            <a:avLst/>
          </a:prstGeom>
        </p:spPr>
        <p:txBody>
          <a:bodyPr wrap="none">
            <a:spAutoFit/>
          </a:bodyPr>
          <a:lstStyle/>
          <a:p>
            <a:r>
              <a:rPr lang="en-US" altLang="zh-CN" b="1" dirty="0" smtClean="0">
                <a:solidFill>
                  <a:srgbClr val="FD0903"/>
                </a:solidFill>
              </a:rPr>
              <a:t> </a:t>
            </a:r>
            <a:endParaRPr lang="zh-CN" altLang="en-US" dirty="0"/>
          </a:p>
        </p:txBody>
      </p:sp>
      <p:graphicFrame>
        <p:nvGraphicFramePr>
          <p:cNvPr id="10" name="Group 54"/>
          <p:cNvGraphicFramePr/>
          <p:nvPr/>
        </p:nvGraphicFramePr>
        <p:xfrm>
          <a:off x="785786" y="1357298"/>
          <a:ext cx="7632700" cy="4048127"/>
        </p:xfrm>
        <a:graphic>
          <a:graphicData uri="http://schemas.openxmlformats.org/drawingml/2006/table">
            <a:tbl>
              <a:tblPr/>
              <a:tblGrid>
                <a:gridCol w="563562"/>
                <a:gridCol w="1668463"/>
                <a:gridCol w="5400675"/>
              </a:tblGrid>
              <a:tr h="4318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927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L1</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获奖项目名称</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两个以上单位合作获奖的成果各有关学校均可填报；</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4768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L2</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获奖单位排序</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填写代码：</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获奖单位为第一；</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02</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获奖单位为第二；</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……10</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获奖单位为第十。</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99218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L3</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奖励类别</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填写代码：</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00</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国家最高科学技术奖；</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国家自然奖；</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02</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国家发明奖；</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03</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国家科技进步奖；</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04</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国务院各部门</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科技进步奖； </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05</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省、自治区、直辖市科技进步奖。</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9588">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L4</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获奖等级</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填写代码：</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00</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特等奖；</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01</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一等奖；</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02</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二等奖；</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03</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三等奖。</a:t>
                      </a:r>
                      <a:endParaRPr kumimoji="1" lang="zh-CN" altLang="en-US" sz="16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800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L5</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学科分类</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填报一级学科，即 </a:t>
                      </a:r>
                      <a:r>
                        <a:rPr kumimoji="1" lang="en-US" altLang="zh-CN"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3 </a:t>
                      </a:r>
                      <a:r>
                        <a:rPr kumimoji="1" lang="zh-CN" altLang="en-US" sz="16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位数。</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9588">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1" lang="zh-CN"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1" lang="zh-CN" altLang="zh-CN" sz="2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1" lang="zh-CN" altLang="zh-CN" sz="16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endParaRP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9" name="Rectangle 6"/>
          <p:cNvSpPr>
            <a:spLocks noChangeArrowheads="1"/>
          </p:cNvSpPr>
          <p:nvPr/>
        </p:nvSpPr>
        <p:spPr bwMode="auto">
          <a:xfrm>
            <a:off x="928662" y="2214554"/>
            <a:ext cx="7358114" cy="3046095"/>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6000" b="1" dirty="0" smtClean="0">
                <a:solidFill>
                  <a:srgbClr val="FF0000"/>
                </a:solidFill>
                <a:latin typeface="宋体" panose="02010600030101010101" pitchFamily="2" charset="-122"/>
                <a:ea typeface="宋体" panose="02010600030101010101" pitchFamily="2" charset="-122"/>
              </a:rPr>
              <a:t>第三部分  </a:t>
            </a:r>
            <a:endParaRPr lang="en-US" altLang="zh-CN" sz="6000" b="1" dirty="0" smtClean="0">
              <a:solidFill>
                <a:srgbClr val="FF0000"/>
              </a:solidFill>
              <a:latin typeface="宋体" panose="02010600030101010101" pitchFamily="2" charset="-122"/>
              <a:ea typeface="宋体" panose="02010600030101010101" pitchFamily="2" charset="-122"/>
            </a:endParaRPr>
          </a:p>
          <a:p>
            <a:pPr marL="342900" indent="-342900">
              <a:spcBef>
                <a:spcPct val="50000"/>
              </a:spcBef>
              <a:defRPr/>
            </a:pPr>
            <a:r>
              <a:rPr lang="zh-CN" altLang="en-US" sz="6000" b="1" dirty="0" smtClean="0">
                <a:solidFill>
                  <a:srgbClr val="FF0000"/>
                </a:solidFill>
                <a:latin typeface="宋体" panose="02010600030101010101" pitchFamily="2" charset="-122"/>
                <a:ea typeface="宋体" panose="02010600030101010101" pitchFamily="2" charset="-122"/>
              </a:rPr>
              <a:t>  年报专用名词解释</a:t>
            </a:r>
            <a:endParaRPr lang="en-US" altLang="zh-CN" sz="6000" b="1" dirty="0" smtClean="0">
              <a:solidFill>
                <a:srgbClr val="FF0000"/>
              </a:solidFill>
              <a:latin typeface="宋体" panose="02010600030101010101" pitchFamily="2" charset="-122"/>
              <a:ea typeface="宋体" panose="02010600030101010101" pitchFamily="2" charset="-122"/>
            </a:endParaRPr>
          </a:p>
          <a:p>
            <a:pPr marL="342900" indent="-342900">
              <a:spcBef>
                <a:spcPct val="50000"/>
              </a:spcBef>
              <a:defRPr/>
            </a:pP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第一部分  年报类型</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10" name="Rectangle 9"/>
          <p:cNvSpPr>
            <a:spLocks noChangeArrowheads="1"/>
          </p:cNvSpPr>
          <p:nvPr/>
        </p:nvSpPr>
        <p:spPr bwMode="auto">
          <a:xfrm>
            <a:off x="857224" y="1000108"/>
            <a:ext cx="6480175" cy="492443"/>
          </a:xfrm>
          <a:prstGeom prst="rect">
            <a:avLst/>
          </a:prstGeom>
          <a:noFill/>
          <a:ln w="28575" algn="ctr">
            <a:noFill/>
            <a:miter lim="800000"/>
          </a:ln>
        </p:spPr>
        <p:txBody>
          <a:bodyPr lIns="0" tIns="0" rIns="0" bIns="0">
            <a:spAutoFit/>
          </a:bodyPr>
          <a:lstStyle/>
          <a:p>
            <a:pPr indent="-228600"/>
            <a:r>
              <a:rPr lang="en-US" altLang="zh-CN" sz="3200" dirty="0">
                <a:solidFill>
                  <a:srgbClr val="0033CC"/>
                </a:solidFill>
              </a:rPr>
              <a:t> </a:t>
            </a:r>
            <a:r>
              <a:rPr lang="zh-CN" altLang="en-US" sz="3200" b="1" dirty="0">
                <a:solidFill>
                  <a:srgbClr val="FF0000"/>
                </a:solidFill>
              </a:rPr>
              <a:t>一、基础表</a:t>
            </a:r>
            <a:r>
              <a:rPr lang="zh-CN" altLang="en-US" sz="2800" b="1" dirty="0">
                <a:solidFill>
                  <a:srgbClr val="FF0000"/>
                </a:solidFill>
              </a:rPr>
              <a:t>（上报前的原始数据）</a:t>
            </a:r>
          </a:p>
        </p:txBody>
      </p:sp>
      <p:sp>
        <p:nvSpPr>
          <p:cNvPr id="11" name="Rectangle 3"/>
          <p:cNvSpPr txBox="1">
            <a:spLocks noChangeArrowheads="1"/>
          </p:cNvSpPr>
          <p:nvPr/>
        </p:nvSpPr>
        <p:spPr>
          <a:xfrm>
            <a:off x="1285852" y="1643050"/>
            <a:ext cx="5976937" cy="4714908"/>
          </a:xfrm>
          <a:prstGeom prst="rect">
            <a:avLst/>
          </a:prstGeom>
        </p:spPr>
        <p:txBody>
          <a:bodyPr vert="horz" lIns="91440" tIns="45720" rIns="91440" bIns="45720" rtlCol="0">
            <a:normAutofit/>
          </a:bodyPr>
          <a:lstStyle/>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1    </a:t>
            </a:r>
            <a:r>
              <a:rPr kumimoji="0" lang="zh-CN" altLang="en-US" sz="2600" b="1" i="0" u="none" strike="noStrike" kern="1200" cap="none" spc="0" normalizeH="0" baseline="0" noProof="0" dirty="0" smtClean="0">
                <a:ln>
                  <a:noFill/>
                </a:ln>
                <a:effectLst/>
                <a:uLnTx/>
                <a:uFillTx/>
                <a:latin typeface="+mn-lt"/>
                <a:ea typeface="+mn-ea"/>
                <a:cs typeface="+mn-cs"/>
              </a:rPr>
              <a:t>科技人力资源情况表</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2    </a:t>
            </a:r>
            <a:r>
              <a:rPr kumimoji="0" lang="zh-CN" altLang="en-US" sz="2600" b="1" i="0" u="none" strike="noStrike" kern="1200" cap="none" spc="0" normalizeH="0" baseline="0" noProof="0" dirty="0" smtClean="0">
                <a:ln>
                  <a:noFill/>
                </a:ln>
                <a:effectLst/>
                <a:uLnTx/>
                <a:uFillTx/>
                <a:latin typeface="+mn-lt"/>
                <a:ea typeface="+mn-ea"/>
                <a:cs typeface="+mn-cs"/>
              </a:rPr>
              <a:t>科技经费情况表</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3    </a:t>
            </a:r>
            <a:r>
              <a:rPr kumimoji="0" lang="zh-CN" altLang="en-US" sz="2600" b="1" i="0" u="none" strike="noStrike" kern="1200" cap="none" spc="0" normalizeH="0" baseline="0" noProof="0" dirty="0" smtClean="0">
                <a:ln>
                  <a:noFill/>
                </a:ln>
                <a:effectLst/>
                <a:uLnTx/>
                <a:uFillTx/>
                <a:latin typeface="+mn-lt"/>
                <a:ea typeface="+mn-ea"/>
                <a:cs typeface="+mn-cs"/>
              </a:rPr>
              <a:t>科技活动机构情况表</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4    </a:t>
            </a:r>
            <a:r>
              <a:rPr kumimoji="0" lang="zh-CN" altLang="en-US" sz="2600" b="1" i="0" u="none" strike="noStrike" kern="1200" cap="none" spc="0" normalizeH="0" baseline="0" noProof="0" dirty="0" smtClean="0">
                <a:ln>
                  <a:noFill/>
                </a:ln>
                <a:effectLst/>
                <a:uLnTx/>
                <a:uFillTx/>
                <a:latin typeface="+mn-lt"/>
                <a:ea typeface="+mn-ea"/>
                <a:cs typeface="+mn-cs"/>
              </a:rPr>
              <a:t>科技项目情况表</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5    </a:t>
            </a:r>
            <a:r>
              <a:rPr kumimoji="0" lang="zh-CN" altLang="en-US" sz="2600" b="1" i="0" u="none" strike="noStrike" kern="1200" cap="none" spc="0" normalizeH="0" baseline="0" noProof="0" dirty="0" smtClean="0">
                <a:ln>
                  <a:noFill/>
                </a:ln>
                <a:effectLst/>
                <a:uLnTx/>
                <a:uFillTx/>
                <a:latin typeface="+mn-lt"/>
                <a:ea typeface="+mn-ea"/>
                <a:cs typeface="+mn-cs"/>
              </a:rPr>
              <a:t>科技交流情况表</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6    </a:t>
            </a:r>
            <a:r>
              <a:rPr kumimoji="0" lang="zh-CN" altLang="en-US" sz="2600" b="1" i="0" u="none" strike="noStrike" kern="1200" cap="none" spc="0" normalizeH="0" baseline="0" noProof="0" dirty="0" smtClean="0">
                <a:ln>
                  <a:noFill/>
                </a:ln>
                <a:effectLst/>
                <a:uLnTx/>
                <a:uFillTx/>
                <a:latin typeface="+mn-lt"/>
                <a:ea typeface="+mn-ea"/>
                <a:cs typeface="+mn-cs"/>
              </a:rPr>
              <a:t>技术转让与知识产权情况表</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7    </a:t>
            </a:r>
            <a:r>
              <a:rPr kumimoji="0" lang="zh-CN" altLang="en-US" sz="2600" b="1" i="0" u="none" strike="noStrike" kern="1200" cap="none" spc="0" normalizeH="0" baseline="0" noProof="0" dirty="0" smtClean="0">
                <a:ln>
                  <a:noFill/>
                </a:ln>
                <a:effectLst/>
                <a:uLnTx/>
                <a:uFillTx/>
                <a:latin typeface="+mn-lt"/>
                <a:ea typeface="+mn-ea"/>
                <a:cs typeface="+mn-cs"/>
              </a:rPr>
              <a:t>科技成果情况表</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8    </a:t>
            </a:r>
            <a:r>
              <a:rPr kumimoji="0" lang="zh-CN" altLang="en-US" sz="2600" b="1" i="0" u="none" strike="noStrike" kern="1200" cap="none" spc="0" normalizeH="0" baseline="0" noProof="0" dirty="0" smtClean="0">
                <a:ln>
                  <a:noFill/>
                </a:ln>
                <a:effectLst/>
                <a:uLnTx/>
                <a:uFillTx/>
                <a:latin typeface="+mn-lt"/>
                <a:ea typeface="+mn-ea"/>
                <a:cs typeface="+mn-cs"/>
              </a:rPr>
              <a:t>出版科技著作情况表</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9    </a:t>
            </a:r>
            <a:r>
              <a:rPr kumimoji="0" lang="zh-CN" altLang="en-US" sz="2600" b="1" i="0" u="none" strike="noStrike" kern="1200" cap="none" spc="0" normalizeH="0" baseline="0" noProof="0" dirty="0" smtClean="0">
                <a:ln>
                  <a:noFill/>
                </a:ln>
                <a:effectLst/>
                <a:uLnTx/>
                <a:uFillTx/>
                <a:latin typeface="+mn-lt"/>
                <a:ea typeface="+mn-ea"/>
                <a:cs typeface="+mn-cs"/>
              </a:rPr>
              <a:t>科技成果奖励情况表</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10  </a:t>
            </a:r>
            <a:r>
              <a:rPr kumimoji="0" lang="zh-CN" altLang="en-US" sz="2600" b="1" i="0" u="none" strike="noStrike" kern="1200" cap="none" spc="0" normalizeH="0" baseline="0" noProof="0" dirty="0" smtClean="0">
                <a:ln>
                  <a:noFill/>
                </a:ln>
                <a:effectLst/>
                <a:uLnTx/>
                <a:uFillTx/>
                <a:latin typeface="+mn-lt"/>
                <a:ea typeface="+mn-ea"/>
                <a:cs typeface="+mn-cs"/>
              </a:rPr>
              <a:t>科技期刊情况表</a:t>
            </a:r>
            <a:endParaRPr kumimoji="0" lang="en-US" altLang="zh-CN" sz="26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11  </a:t>
            </a:r>
            <a:r>
              <a:rPr kumimoji="0" lang="zh-CN" altLang="en-US" sz="2600" b="1" i="0" u="none" strike="noStrike" kern="1200" cap="none" spc="0" normalizeH="0" baseline="0" noProof="0" dirty="0" smtClean="0">
                <a:ln>
                  <a:noFill/>
                </a:ln>
                <a:effectLst/>
                <a:uLnTx/>
                <a:uFillTx/>
                <a:latin typeface="+mn-lt"/>
                <a:ea typeface="+mn-ea"/>
                <a:cs typeface="+mn-cs"/>
              </a:rPr>
              <a:t>创新相关情况表</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3"/>
          <p:cNvSpPr txBox="1">
            <a:spLocks noChangeArrowheads="1"/>
          </p:cNvSpPr>
          <p:nvPr/>
        </p:nvSpPr>
        <p:spPr>
          <a:xfrm>
            <a:off x="684213" y="1484313"/>
            <a:ext cx="7775575" cy="4752975"/>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１、科技活动以科技项目为主体，带动科技活动的广泛</a:t>
            </a:r>
          </a:p>
          <a:p>
            <a:pPr marL="0" marR="0" lvl="0" indent="0" algn="ctr"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         开展。科技项目是核心，是决定科技活动成败的关</a:t>
            </a:r>
          </a:p>
          <a:p>
            <a:pPr marL="0" marR="0" lvl="0" indent="0" algn="ctr"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         键。</a:t>
            </a: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因此，搞清楚科技项目的活动类型非常必要。</a:t>
            </a: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  ２、科学技术活动包含二层含义</a:t>
            </a:r>
            <a:r>
              <a:rPr kumimoji="0" lang="en-US" altLang="zh-CN" sz="2400" b="1" i="0" u="none" strike="noStrike" kern="1200" cap="none" spc="0" normalizeH="0" baseline="0" noProof="0" dirty="0" smtClean="0">
                <a:ln>
                  <a:noFill/>
                </a:ln>
                <a:effectLst/>
                <a:uLnTx/>
                <a:uFillTx/>
                <a:latin typeface="+mn-lt"/>
                <a:ea typeface="+mn-ea"/>
                <a:cs typeface="+mn-cs"/>
              </a:rPr>
              <a:t>:</a:t>
            </a:r>
          </a:p>
          <a:p>
            <a:pPr marL="0" marR="0" lvl="0" indent="0" defTabSz="914400" rtl="0" eaLnBrk="1" fontAlgn="auto" latinLnBrk="0" hangingPunct="1">
              <a:lnSpc>
                <a:spcPct val="100000"/>
              </a:lnSpc>
              <a:spcBef>
                <a:spcPct val="20000"/>
              </a:spcBef>
              <a:spcAft>
                <a:spcPts val="0"/>
              </a:spcAft>
              <a:buClrTx/>
              <a:buSzTx/>
              <a:buFontTx/>
              <a:buNone/>
              <a:defRPr/>
            </a:pPr>
            <a:r>
              <a:rPr kumimoji="0" lang="en-US" altLang="zh-CN" sz="2400" b="1" i="0" u="none" strike="noStrike" kern="1200" cap="none" spc="0" normalizeH="0" baseline="0" noProof="0" dirty="0" smtClean="0">
                <a:ln>
                  <a:noFill/>
                </a:ln>
                <a:effectLst/>
                <a:uLnTx/>
                <a:uFillTx/>
                <a:latin typeface="+mn-lt"/>
                <a:ea typeface="+mn-ea"/>
                <a:cs typeface="+mn-cs"/>
              </a:rPr>
              <a:t>           </a:t>
            </a:r>
            <a:r>
              <a:rPr kumimoji="0" lang="zh-CN" altLang="en-US" sz="2400" b="1" i="0" u="none" strike="noStrike" kern="1200" cap="none" spc="0" normalizeH="0" baseline="0" noProof="0" dirty="0" smtClean="0">
                <a:ln>
                  <a:noFill/>
                </a:ln>
                <a:effectLst/>
                <a:uLnTx/>
                <a:uFillTx/>
                <a:latin typeface="+mn-lt"/>
                <a:ea typeface="+mn-ea"/>
                <a:cs typeface="+mn-cs"/>
              </a:rPr>
              <a:t>第一，科学技术活动的性质，即这些活动必须集中</a:t>
            </a: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           于或密切关系到科技知识的产生、发展、传播和应 </a:t>
            </a: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           用；</a:t>
            </a: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           第二，所涉及的领域，即这些活动是在自然科学、</a:t>
            </a: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           工程与技术、医学、农业科学、社会科学及人文科</a:t>
            </a: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           学领域内进行的。</a:t>
            </a:r>
          </a:p>
        </p:txBody>
      </p:sp>
      <p:sp>
        <p:nvSpPr>
          <p:cNvPr id="7" name="Rectangle 6"/>
          <p:cNvSpPr>
            <a:spLocks noChangeArrowheads="1"/>
          </p:cNvSpPr>
          <p:nvPr/>
        </p:nvSpPr>
        <p:spPr bwMode="auto">
          <a:xfrm>
            <a:off x="900113" y="981075"/>
            <a:ext cx="4103687" cy="427038"/>
          </a:xfrm>
          <a:prstGeom prst="rect">
            <a:avLst/>
          </a:prstGeom>
          <a:noFill/>
          <a:ln w="28575" algn="ctr">
            <a:noFill/>
            <a:miter lim="800000"/>
          </a:ln>
        </p:spPr>
        <p:txBody>
          <a:bodyPr lIns="0" tIns="0" rIns="0" bIns="0">
            <a:spAutoFit/>
          </a:bodyPr>
          <a:lstStyle/>
          <a:p>
            <a:pPr indent="-228600"/>
            <a:r>
              <a:rPr lang="zh-CN" altLang="en-US" sz="2800" b="1" dirty="0">
                <a:solidFill>
                  <a:srgbClr val="0033CC"/>
                </a:solidFill>
              </a:rPr>
              <a:t>一、对科技活动的解释</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2</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7"/>
          <p:cNvSpPr>
            <a:spLocks noChangeArrowheads="1"/>
          </p:cNvSpPr>
          <p:nvPr/>
        </p:nvSpPr>
        <p:spPr bwMode="auto">
          <a:xfrm>
            <a:off x="785786" y="928670"/>
            <a:ext cx="5184775" cy="427038"/>
          </a:xfrm>
          <a:prstGeom prst="rect">
            <a:avLst/>
          </a:prstGeom>
          <a:noFill/>
          <a:ln w="28575" algn="ctr">
            <a:noFill/>
            <a:miter lim="800000"/>
          </a:ln>
        </p:spPr>
        <p:txBody>
          <a:bodyPr lIns="0" tIns="0" rIns="0" bIns="0">
            <a:spAutoFit/>
          </a:bodyPr>
          <a:lstStyle/>
          <a:p>
            <a:pPr indent="-228600"/>
            <a:r>
              <a:rPr lang="zh-CN" altLang="en-US" sz="2800" b="1" dirty="0">
                <a:solidFill>
                  <a:srgbClr val="0033CC"/>
                </a:solidFill>
              </a:rPr>
              <a:t>一、对科技活动的解释</a:t>
            </a:r>
            <a:r>
              <a:rPr lang="zh-CN" altLang="en-US" b="1" dirty="0">
                <a:solidFill>
                  <a:srgbClr val="FD0903"/>
                </a:solidFill>
              </a:rPr>
              <a:t>（续</a:t>
            </a:r>
            <a:r>
              <a:rPr lang="en-US" altLang="zh-CN" b="1" dirty="0">
                <a:solidFill>
                  <a:srgbClr val="FD0903"/>
                </a:solidFill>
              </a:rPr>
              <a:t>1</a:t>
            </a:r>
            <a:r>
              <a:rPr lang="zh-CN" altLang="en-US" b="1" dirty="0">
                <a:solidFill>
                  <a:srgbClr val="FD0903"/>
                </a:solidFill>
              </a:rPr>
              <a:t>）</a:t>
            </a:r>
          </a:p>
        </p:txBody>
      </p:sp>
      <p:sp>
        <p:nvSpPr>
          <p:cNvPr id="7" name="Rectangle 3"/>
          <p:cNvSpPr txBox="1">
            <a:spLocks noChangeArrowheads="1"/>
          </p:cNvSpPr>
          <p:nvPr/>
        </p:nvSpPr>
        <p:spPr>
          <a:xfrm>
            <a:off x="571472" y="1528762"/>
            <a:ext cx="7848600" cy="4972072"/>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Tx/>
              <a:buNone/>
              <a:defRPr/>
            </a:pPr>
            <a:r>
              <a:rPr kumimoji="0" lang="zh-CN" altLang="en-US" sz="3600" b="0" i="0" u="none" strike="noStrike" kern="1200" cap="none" spc="0" normalizeH="0" baseline="0" noProof="0" smtClean="0">
                <a:ln>
                  <a:noFill/>
                </a:ln>
                <a:solidFill>
                  <a:schemeClr val="tx1">
                    <a:tint val="75000"/>
                  </a:schemeClr>
                </a:solidFill>
                <a:effectLst/>
                <a:uLnTx/>
                <a:uFillTx/>
                <a:latin typeface="+mn-lt"/>
                <a:ea typeface="+mn-ea"/>
                <a:cs typeface="+mn-cs"/>
              </a:rPr>
              <a:t>　</a:t>
            </a:r>
          </a:p>
        </p:txBody>
      </p:sp>
      <p:sp>
        <p:nvSpPr>
          <p:cNvPr id="8" name="Rectangle 3"/>
          <p:cNvSpPr txBox="1">
            <a:spLocks noChangeArrowheads="1"/>
          </p:cNvSpPr>
          <p:nvPr/>
        </p:nvSpPr>
        <p:spPr>
          <a:xfrm>
            <a:off x="642910" y="1528762"/>
            <a:ext cx="7848600" cy="5329238"/>
          </a:xfrm>
          <a:prstGeom prst="rect">
            <a:avLst/>
          </a:prstGeom>
        </p:spPr>
        <p:txBody>
          <a:bodyPr vert="horz" lIns="91440" tIns="45720" rIns="91440" bIns="45720" rtlCol="0">
            <a:normAutofit/>
          </a:bodyPr>
          <a:lstStyle/>
          <a:p>
            <a:pPr marL="0" marR="0" lvl="0" indent="0" algn="ctr" defTabSz="914400" rtl="0" eaLnBrk="1" fontAlgn="auto" latinLnBrk="0" hangingPunct="1">
              <a:lnSpc>
                <a:spcPct val="100000"/>
              </a:lnSpc>
              <a:spcBef>
                <a:spcPct val="20000"/>
              </a:spcBef>
              <a:spcAft>
                <a:spcPts val="0"/>
              </a:spcAft>
              <a:buClrTx/>
              <a:buSzTx/>
              <a:buFontTx/>
              <a:buNone/>
              <a:defRPr/>
            </a:pPr>
            <a:r>
              <a:rPr kumimoji="0" lang="zh-CN" altLang="en-US" sz="3600" b="0" i="0" u="none" strike="noStrike" kern="1200" cap="none" spc="0" normalizeH="0" baseline="0" noProof="0" smtClean="0">
                <a:ln>
                  <a:noFill/>
                </a:ln>
                <a:solidFill>
                  <a:schemeClr val="tx1">
                    <a:tint val="75000"/>
                  </a:schemeClr>
                </a:solidFill>
                <a:effectLst/>
                <a:uLnTx/>
                <a:uFillTx/>
                <a:latin typeface="+mn-lt"/>
                <a:ea typeface="+mn-ea"/>
                <a:cs typeface="+mn-cs"/>
              </a:rPr>
              <a:t>　</a:t>
            </a:r>
          </a:p>
        </p:txBody>
      </p:sp>
      <p:sp>
        <p:nvSpPr>
          <p:cNvPr id="10" name="矩形 9"/>
          <p:cNvSpPr/>
          <p:nvPr/>
        </p:nvSpPr>
        <p:spPr>
          <a:xfrm>
            <a:off x="714348" y="1571612"/>
            <a:ext cx="7500990" cy="4302716"/>
          </a:xfrm>
          <a:prstGeom prst="rect">
            <a:avLst/>
          </a:prstGeom>
        </p:spPr>
        <p:txBody>
          <a:bodyPr wrap="square">
            <a:spAutoFit/>
          </a:bodyPr>
          <a:lstStyle/>
          <a:p>
            <a:pPr indent="355600">
              <a:lnSpc>
                <a:spcPct val="120000"/>
              </a:lnSpc>
              <a:defRPr/>
            </a:pPr>
            <a:r>
              <a:rPr lang="zh-CN" altLang="en-US" sz="2400" b="1" dirty="0" smtClean="0">
                <a:latin typeface="+mn-ea"/>
              </a:rPr>
              <a:t>３、科学技术活动涉及三种类型</a:t>
            </a:r>
            <a:r>
              <a:rPr lang="en-US" altLang="zh-CN" sz="2400" b="1" dirty="0" smtClean="0">
                <a:latin typeface="+mn-ea"/>
              </a:rPr>
              <a:t>:</a:t>
            </a:r>
          </a:p>
          <a:p>
            <a:pPr indent="355600">
              <a:lnSpc>
                <a:spcPct val="120000"/>
              </a:lnSpc>
              <a:defRPr/>
            </a:pPr>
            <a:r>
              <a:rPr lang="en-US" altLang="zh-CN" sz="2400" b="1" dirty="0" smtClean="0">
                <a:latin typeface="+mn-ea"/>
              </a:rPr>
              <a:t>----</a:t>
            </a:r>
            <a:r>
              <a:rPr lang="zh-CN" altLang="en-US" sz="2400" b="1" dirty="0" smtClean="0">
                <a:latin typeface="+mn-ea"/>
              </a:rPr>
              <a:t>研究与试验发展</a:t>
            </a:r>
            <a:r>
              <a:rPr lang="en-US" altLang="zh-CN" sz="2400" b="1" dirty="0" smtClean="0">
                <a:latin typeface="+mn-ea"/>
              </a:rPr>
              <a:t>(R&amp;D)</a:t>
            </a:r>
          </a:p>
          <a:p>
            <a:pPr indent="355600">
              <a:lnSpc>
                <a:spcPct val="120000"/>
              </a:lnSpc>
              <a:defRPr/>
            </a:pPr>
            <a:r>
              <a:rPr lang="en-US" altLang="zh-CN" sz="2400" b="1" dirty="0" smtClean="0">
                <a:latin typeface="+mn-ea"/>
              </a:rPr>
              <a:t>----</a:t>
            </a:r>
            <a:r>
              <a:rPr lang="zh-CN" altLang="en-US" sz="2400" b="1" dirty="0" smtClean="0">
                <a:latin typeface="+mn-ea"/>
              </a:rPr>
              <a:t>研究与试验发展成果应用</a:t>
            </a:r>
            <a:r>
              <a:rPr lang="en-US" altLang="zh-CN" sz="2400" b="1" dirty="0" smtClean="0">
                <a:latin typeface="+mn-ea"/>
              </a:rPr>
              <a:t>(R&amp;D</a:t>
            </a:r>
            <a:r>
              <a:rPr lang="zh-CN" altLang="en-US" sz="2400" b="1" dirty="0" smtClean="0">
                <a:latin typeface="+mn-ea"/>
              </a:rPr>
              <a:t>成果应用</a:t>
            </a:r>
            <a:r>
              <a:rPr lang="en-US" altLang="zh-CN" sz="2400" b="1" dirty="0" smtClean="0">
                <a:latin typeface="+mn-ea"/>
              </a:rPr>
              <a:t>)</a:t>
            </a:r>
          </a:p>
          <a:p>
            <a:pPr indent="355600">
              <a:lnSpc>
                <a:spcPct val="120000"/>
              </a:lnSpc>
              <a:defRPr/>
            </a:pPr>
            <a:r>
              <a:rPr lang="en-US" altLang="zh-CN" sz="2400" b="1" dirty="0" smtClean="0">
                <a:latin typeface="+mn-ea"/>
              </a:rPr>
              <a:t>----</a:t>
            </a:r>
            <a:r>
              <a:rPr lang="zh-CN" altLang="en-US" sz="2400" b="1" dirty="0" smtClean="0">
                <a:latin typeface="+mn-ea"/>
              </a:rPr>
              <a:t>科技服务</a:t>
            </a:r>
            <a:r>
              <a:rPr lang="en-US" altLang="zh-CN" sz="2400" b="1" dirty="0" smtClean="0">
                <a:latin typeface="+mn-ea"/>
              </a:rPr>
              <a:t>(STS)</a:t>
            </a:r>
            <a:r>
              <a:rPr lang="en-US" altLang="zh-CN" sz="2400" b="1" dirty="0" smtClean="0">
                <a:effectLst>
                  <a:outerShdw blurRad="38100" dist="38100" dir="2700000" algn="tl">
                    <a:srgbClr val="C0C0C0"/>
                  </a:outerShdw>
                </a:effectLst>
                <a:latin typeface="+mn-ea"/>
              </a:rPr>
              <a:t> </a:t>
            </a:r>
          </a:p>
          <a:p>
            <a:pPr indent="355600">
              <a:lnSpc>
                <a:spcPct val="120000"/>
              </a:lnSpc>
            </a:pPr>
            <a:r>
              <a:rPr lang="en-US" altLang="zh-CN" sz="2400" b="1" dirty="0" smtClean="0">
                <a:latin typeface="+mn-ea"/>
              </a:rPr>
              <a:t>3-1 </a:t>
            </a:r>
            <a:r>
              <a:rPr lang="zh-CN" altLang="en-US" sz="2400" b="1" dirty="0" smtClean="0">
                <a:latin typeface="+mn-ea"/>
              </a:rPr>
              <a:t>研究与试验发展</a:t>
            </a:r>
          </a:p>
          <a:p>
            <a:pPr indent="355600">
              <a:lnSpc>
                <a:spcPct val="120000"/>
              </a:lnSpc>
            </a:pPr>
            <a:r>
              <a:rPr lang="zh-CN" altLang="en-US" sz="2400" b="1" dirty="0" smtClean="0">
                <a:latin typeface="+mn-ea"/>
              </a:rPr>
              <a:t>    是指为增加知识的总量</a:t>
            </a:r>
            <a:r>
              <a:rPr lang="en-US" altLang="zh-CN" sz="2400" b="1" dirty="0" smtClean="0">
                <a:latin typeface="+mn-ea"/>
              </a:rPr>
              <a:t>(</a:t>
            </a:r>
            <a:r>
              <a:rPr lang="zh-CN" altLang="en-US" sz="2400" b="1" dirty="0" smtClean="0">
                <a:latin typeface="+mn-ea"/>
              </a:rPr>
              <a:t>包括人类、文化和社</a:t>
            </a:r>
          </a:p>
          <a:p>
            <a:pPr indent="355600">
              <a:lnSpc>
                <a:spcPct val="120000"/>
              </a:lnSpc>
            </a:pPr>
            <a:r>
              <a:rPr lang="zh-CN" altLang="en-US" sz="2400" b="1" dirty="0" smtClean="0">
                <a:latin typeface="+mn-ea"/>
              </a:rPr>
              <a:t>    会方面的知识</a:t>
            </a:r>
            <a:r>
              <a:rPr lang="en-US" altLang="zh-CN" sz="2400" b="1" dirty="0" smtClean="0">
                <a:latin typeface="+mn-ea"/>
              </a:rPr>
              <a:t>)</a:t>
            </a:r>
            <a:r>
              <a:rPr lang="zh-CN" altLang="en-US" sz="2400" b="1" dirty="0" smtClean="0">
                <a:latin typeface="+mn-ea"/>
              </a:rPr>
              <a:t>，以及运用这些知识去创造新</a:t>
            </a:r>
          </a:p>
          <a:p>
            <a:pPr indent="355600">
              <a:lnSpc>
                <a:spcPct val="120000"/>
              </a:lnSpc>
            </a:pPr>
            <a:r>
              <a:rPr lang="zh-CN" altLang="en-US" sz="2400" b="1" dirty="0" smtClean="0">
                <a:latin typeface="+mn-ea"/>
              </a:rPr>
              <a:t>    的应用而进行的系统的、创造性的工作。</a:t>
            </a:r>
            <a:endParaRPr lang="en-US" altLang="zh-CN" dirty="0" smtClean="0"/>
          </a:p>
          <a:p>
            <a:pPr indent="355600">
              <a:lnSpc>
                <a:spcPct val="120000"/>
              </a:lnSpc>
            </a:pPr>
            <a:endParaRPr lang="zh-CN" altLang="en-US" dirty="0" smtClean="0"/>
          </a:p>
          <a:p>
            <a:pPr indent="355600">
              <a:lnSpc>
                <a:spcPct val="120000"/>
              </a:lnSpc>
              <a:defRPr/>
            </a:pPr>
            <a:endParaRPr lang="en-US" altLang="zh-CN" dirty="0">
              <a:solidFill>
                <a:srgbClr val="1F1353"/>
              </a:solidFill>
              <a:effectLst>
                <a:outerShdw blurRad="38100" dist="38100" dir="2700000" algn="tl">
                  <a:srgbClr val="C0C0C0"/>
                </a:outerShdw>
              </a:effectLst>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3</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5"/>
          <p:cNvSpPr>
            <a:spLocks noChangeArrowheads="1"/>
          </p:cNvSpPr>
          <p:nvPr/>
        </p:nvSpPr>
        <p:spPr bwMode="auto">
          <a:xfrm>
            <a:off x="900113" y="981075"/>
            <a:ext cx="5543550" cy="427038"/>
          </a:xfrm>
          <a:prstGeom prst="rect">
            <a:avLst/>
          </a:prstGeom>
          <a:noFill/>
          <a:ln w="28575" algn="ctr">
            <a:noFill/>
            <a:miter lim="800000"/>
          </a:ln>
        </p:spPr>
        <p:txBody>
          <a:bodyPr lIns="0" tIns="0" rIns="0" bIns="0">
            <a:spAutoFit/>
          </a:bodyPr>
          <a:lstStyle/>
          <a:p>
            <a:pPr indent="-228600"/>
            <a:r>
              <a:rPr lang="zh-CN" altLang="en-US" sz="2800" b="1" dirty="0">
                <a:solidFill>
                  <a:srgbClr val="0033CC"/>
                </a:solidFill>
              </a:rPr>
              <a:t>一、对科技活动的解释</a:t>
            </a:r>
            <a:r>
              <a:rPr lang="zh-CN" altLang="en-US" b="1" dirty="0">
                <a:solidFill>
                  <a:srgbClr val="FD0903"/>
                </a:solidFill>
              </a:rPr>
              <a:t>（续</a:t>
            </a:r>
            <a:r>
              <a:rPr lang="en-US" altLang="zh-CN" b="1" dirty="0">
                <a:solidFill>
                  <a:srgbClr val="FD0903"/>
                </a:solidFill>
              </a:rPr>
              <a:t>2</a:t>
            </a:r>
            <a:r>
              <a:rPr lang="zh-CN" altLang="en-US" b="1" dirty="0">
                <a:solidFill>
                  <a:srgbClr val="FD0903"/>
                </a:solidFill>
              </a:rPr>
              <a:t>）</a:t>
            </a:r>
          </a:p>
        </p:txBody>
      </p:sp>
      <p:sp>
        <p:nvSpPr>
          <p:cNvPr id="7" name="矩形 6"/>
          <p:cNvSpPr/>
          <p:nvPr/>
        </p:nvSpPr>
        <p:spPr>
          <a:xfrm>
            <a:off x="857224" y="1571612"/>
            <a:ext cx="7643866" cy="4688078"/>
          </a:xfrm>
          <a:prstGeom prst="rect">
            <a:avLst/>
          </a:prstGeom>
        </p:spPr>
        <p:txBody>
          <a:bodyPr wrap="square">
            <a:spAutoFit/>
          </a:bodyPr>
          <a:lstStyle/>
          <a:p>
            <a:pPr indent="355600">
              <a:lnSpc>
                <a:spcPts val="3000"/>
              </a:lnSpc>
            </a:pPr>
            <a:r>
              <a:rPr lang="en-US" altLang="zh-CN" sz="2400" b="1" dirty="0" smtClean="0">
                <a:latin typeface="+mn-ea"/>
              </a:rPr>
              <a:t>3-2</a:t>
            </a:r>
            <a:r>
              <a:rPr lang="zh-CN" altLang="en-US" sz="2400" b="1" dirty="0" smtClean="0">
                <a:latin typeface="+mn-ea"/>
              </a:rPr>
              <a:t>　研究与试验发展的基本要素</a:t>
            </a:r>
            <a:r>
              <a:rPr lang="en-US" altLang="zh-CN" sz="2400" b="1" dirty="0" smtClean="0">
                <a:latin typeface="+mn-ea"/>
              </a:rPr>
              <a:t>:</a:t>
            </a:r>
          </a:p>
          <a:p>
            <a:pPr indent="355600">
              <a:lnSpc>
                <a:spcPts val="3000"/>
              </a:lnSpc>
            </a:pPr>
            <a:r>
              <a:rPr lang="en-US" altLang="zh-CN" sz="2400" b="1" dirty="0" smtClean="0">
                <a:latin typeface="+mn-ea"/>
              </a:rPr>
              <a:t>  </a:t>
            </a:r>
            <a:r>
              <a:rPr lang="en-US" altLang="zh-CN" sz="2400" b="1" dirty="0" smtClean="0">
                <a:solidFill>
                  <a:srgbClr val="FD0903"/>
                </a:solidFill>
                <a:latin typeface="+mn-ea"/>
              </a:rPr>
              <a:t>① </a:t>
            </a:r>
            <a:r>
              <a:rPr lang="zh-CN" altLang="en-US" sz="2400" b="1" dirty="0" smtClean="0">
                <a:latin typeface="+mn-ea"/>
              </a:rPr>
              <a:t>具有创造性</a:t>
            </a:r>
          </a:p>
          <a:p>
            <a:pPr indent="355600">
              <a:lnSpc>
                <a:spcPts val="3000"/>
              </a:lnSpc>
            </a:pPr>
            <a:r>
              <a:rPr lang="zh-CN" altLang="en-US" sz="2400" b="1" dirty="0" smtClean="0">
                <a:latin typeface="+mn-ea"/>
              </a:rPr>
              <a:t>  </a:t>
            </a:r>
            <a:r>
              <a:rPr lang="zh-CN" altLang="en-US" sz="2400" b="1" dirty="0" smtClean="0">
                <a:solidFill>
                  <a:srgbClr val="FD0903"/>
                </a:solidFill>
                <a:latin typeface="+mn-ea"/>
              </a:rPr>
              <a:t>② </a:t>
            </a:r>
            <a:r>
              <a:rPr lang="zh-CN" altLang="en-US" sz="2400" b="1" dirty="0" smtClean="0">
                <a:latin typeface="+mn-ea"/>
              </a:rPr>
              <a:t>具有新颖性</a:t>
            </a:r>
          </a:p>
          <a:p>
            <a:pPr indent="355600">
              <a:lnSpc>
                <a:spcPts val="3000"/>
              </a:lnSpc>
            </a:pPr>
            <a:r>
              <a:rPr lang="zh-CN" altLang="en-US" sz="2400" b="1" dirty="0" smtClean="0">
                <a:latin typeface="+mn-ea"/>
              </a:rPr>
              <a:t>  </a:t>
            </a:r>
            <a:r>
              <a:rPr lang="zh-CN" altLang="en-US" sz="2400" b="1" dirty="0" smtClean="0">
                <a:solidFill>
                  <a:srgbClr val="FD0903"/>
                </a:solidFill>
                <a:latin typeface="+mn-ea"/>
              </a:rPr>
              <a:t>③ </a:t>
            </a:r>
            <a:r>
              <a:rPr lang="zh-CN" altLang="en-US" sz="2400" b="1" dirty="0" smtClean="0">
                <a:latin typeface="+mn-ea"/>
              </a:rPr>
              <a:t>运用科学方法</a:t>
            </a:r>
          </a:p>
          <a:p>
            <a:pPr indent="355600">
              <a:lnSpc>
                <a:spcPts val="3000"/>
              </a:lnSpc>
            </a:pPr>
            <a:r>
              <a:rPr lang="zh-CN" altLang="en-US" sz="2400" b="1" dirty="0" smtClean="0">
                <a:latin typeface="+mn-ea"/>
              </a:rPr>
              <a:t>  </a:t>
            </a:r>
            <a:r>
              <a:rPr lang="en-US" altLang="en-US" sz="2400" b="1" dirty="0" smtClean="0">
                <a:solidFill>
                  <a:srgbClr val="FD0903"/>
                </a:solidFill>
                <a:latin typeface="+mn-ea"/>
              </a:rPr>
              <a:t>④</a:t>
            </a:r>
            <a:r>
              <a:rPr lang="zh-CN" altLang="en-US" sz="2400" b="1" dirty="0" smtClean="0">
                <a:solidFill>
                  <a:srgbClr val="FD0903"/>
                </a:solidFill>
                <a:latin typeface="+mn-ea"/>
              </a:rPr>
              <a:t> </a:t>
            </a:r>
            <a:r>
              <a:rPr lang="zh-CN" altLang="en-US" sz="2400" b="1" dirty="0" smtClean="0">
                <a:latin typeface="+mn-ea"/>
              </a:rPr>
              <a:t>产生新的知识或创造新的应用</a:t>
            </a:r>
          </a:p>
          <a:p>
            <a:pPr indent="355600">
              <a:lnSpc>
                <a:spcPts val="3000"/>
              </a:lnSpc>
            </a:pPr>
            <a:r>
              <a:rPr lang="zh-CN" altLang="en-US" sz="2400" b="1" dirty="0" smtClean="0">
                <a:latin typeface="+mn-ea"/>
              </a:rPr>
              <a:t>     只有同时具备这</a:t>
            </a:r>
            <a:r>
              <a:rPr lang="zh-CN" altLang="en-US" sz="2400" b="1" dirty="0" smtClean="0">
                <a:solidFill>
                  <a:srgbClr val="FD0903"/>
                </a:solidFill>
                <a:latin typeface="+mn-ea"/>
              </a:rPr>
              <a:t> </a:t>
            </a:r>
            <a:r>
              <a:rPr lang="en-US" altLang="zh-CN" sz="2400" b="1" dirty="0" smtClean="0">
                <a:solidFill>
                  <a:srgbClr val="FD0903"/>
                </a:solidFill>
                <a:latin typeface="+mn-ea"/>
              </a:rPr>
              <a:t>4 </a:t>
            </a:r>
            <a:r>
              <a:rPr lang="zh-CN" altLang="en-US" sz="2400" b="1" dirty="0" smtClean="0">
                <a:latin typeface="+mn-ea"/>
              </a:rPr>
              <a:t>个条件，才是研究与试验</a:t>
            </a:r>
            <a:endParaRPr lang="en-US" altLang="zh-CN" sz="2400" b="1" dirty="0" smtClean="0">
              <a:latin typeface="+mn-ea"/>
            </a:endParaRPr>
          </a:p>
          <a:p>
            <a:pPr indent="355600">
              <a:lnSpc>
                <a:spcPts val="3000"/>
              </a:lnSpc>
            </a:pPr>
            <a:r>
              <a:rPr lang="en-US" altLang="zh-CN" sz="2400" b="1" dirty="0" smtClean="0">
                <a:latin typeface="+mn-ea"/>
              </a:rPr>
              <a:t>     </a:t>
            </a:r>
            <a:r>
              <a:rPr lang="zh-CN" altLang="en-US" sz="2400" b="1" dirty="0" smtClean="0">
                <a:latin typeface="+mn-ea"/>
              </a:rPr>
              <a:t>发展。</a:t>
            </a:r>
          </a:p>
          <a:p>
            <a:pPr indent="355600">
              <a:lnSpc>
                <a:spcPts val="3000"/>
              </a:lnSpc>
            </a:pPr>
            <a:r>
              <a:rPr lang="zh-CN" altLang="en-US" sz="2400" b="1" dirty="0" smtClean="0">
                <a:latin typeface="+mn-ea"/>
              </a:rPr>
              <a:t>     </a:t>
            </a:r>
            <a:r>
              <a:rPr lang="zh-CN" altLang="en-US" sz="2400" b="1" dirty="0" smtClean="0">
                <a:solidFill>
                  <a:srgbClr val="FD0903"/>
                </a:solidFill>
                <a:latin typeface="+mn-ea"/>
              </a:rPr>
              <a:t>归纳起来就是：</a:t>
            </a:r>
          </a:p>
          <a:p>
            <a:pPr indent="355600">
              <a:lnSpc>
                <a:spcPts val="3000"/>
              </a:lnSpc>
            </a:pPr>
            <a:r>
              <a:rPr lang="zh-CN" altLang="en-US" sz="2400" b="1" dirty="0" smtClean="0">
                <a:solidFill>
                  <a:srgbClr val="FD0903"/>
                </a:solidFill>
                <a:latin typeface="+mn-ea"/>
              </a:rPr>
              <a:t>  ① </a:t>
            </a:r>
            <a:r>
              <a:rPr lang="zh-CN" altLang="en-US" sz="2400" b="1" dirty="0" smtClean="0">
                <a:latin typeface="+mn-ea"/>
              </a:rPr>
              <a:t>创造性和新颖性是研究与试验发展的决定因素；</a:t>
            </a:r>
            <a:endParaRPr lang="zh-CN" altLang="en-US" sz="2400" b="1" dirty="0" smtClean="0">
              <a:solidFill>
                <a:srgbClr val="FD0903"/>
              </a:solidFill>
              <a:latin typeface="+mn-ea"/>
            </a:endParaRPr>
          </a:p>
          <a:p>
            <a:pPr indent="355600">
              <a:lnSpc>
                <a:spcPts val="3000"/>
              </a:lnSpc>
            </a:pPr>
            <a:r>
              <a:rPr lang="zh-CN" altLang="en-US" sz="2400" b="1" dirty="0" smtClean="0">
                <a:solidFill>
                  <a:srgbClr val="FD0903"/>
                </a:solidFill>
                <a:latin typeface="+mn-ea"/>
              </a:rPr>
              <a:t>  ② </a:t>
            </a:r>
            <a:r>
              <a:rPr lang="zh-CN" altLang="en-US" sz="2400" b="1" dirty="0" smtClean="0">
                <a:latin typeface="+mn-ea"/>
              </a:rPr>
              <a:t>产生新的知识或创造新的应用是创造性的具体</a:t>
            </a:r>
          </a:p>
          <a:p>
            <a:pPr indent="355600">
              <a:lnSpc>
                <a:spcPts val="3000"/>
              </a:lnSpc>
            </a:pPr>
            <a:r>
              <a:rPr lang="zh-CN" altLang="en-US" sz="2400" b="1" dirty="0" smtClean="0">
                <a:latin typeface="+mn-ea"/>
              </a:rPr>
              <a:t>     体现；</a:t>
            </a:r>
            <a:endParaRPr lang="zh-CN" altLang="en-US" sz="2400" b="1" dirty="0" smtClean="0">
              <a:solidFill>
                <a:srgbClr val="FD0903"/>
              </a:solidFill>
              <a:latin typeface="+mn-ea"/>
            </a:endParaRPr>
          </a:p>
          <a:p>
            <a:pPr indent="355600">
              <a:lnSpc>
                <a:spcPts val="3000"/>
              </a:lnSpc>
            </a:pPr>
            <a:r>
              <a:rPr lang="zh-CN" altLang="en-US" sz="2400" b="1" dirty="0" smtClean="0">
                <a:solidFill>
                  <a:srgbClr val="FD0903"/>
                </a:solidFill>
                <a:latin typeface="+mn-ea"/>
              </a:rPr>
              <a:t>  ③ </a:t>
            </a:r>
            <a:r>
              <a:rPr lang="zh-CN" altLang="en-US" sz="2400" b="1" dirty="0" smtClean="0">
                <a:latin typeface="+mn-ea"/>
              </a:rPr>
              <a:t>运用科学方法是所有科学技术活动的基本特点。</a:t>
            </a:r>
            <a:endParaRPr lang="zh-CN" altLang="en-US" dirty="0">
              <a:solidFill>
                <a:srgbClr val="FD0903"/>
              </a:solidFill>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4</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217"/>
          <p:cNvSpPr>
            <a:spLocks noChangeArrowheads="1"/>
          </p:cNvSpPr>
          <p:nvPr/>
        </p:nvSpPr>
        <p:spPr bwMode="auto">
          <a:xfrm>
            <a:off x="900113" y="981075"/>
            <a:ext cx="5543550" cy="427038"/>
          </a:xfrm>
          <a:prstGeom prst="rect">
            <a:avLst/>
          </a:prstGeom>
          <a:noFill/>
          <a:ln w="28575" algn="ctr">
            <a:noFill/>
            <a:miter lim="800000"/>
          </a:ln>
        </p:spPr>
        <p:txBody>
          <a:bodyPr lIns="0" tIns="0" rIns="0" bIns="0">
            <a:spAutoFit/>
          </a:bodyPr>
          <a:lstStyle/>
          <a:p>
            <a:pPr indent="-228600"/>
            <a:r>
              <a:rPr lang="zh-CN" altLang="en-US" sz="2800" b="1" dirty="0">
                <a:solidFill>
                  <a:srgbClr val="0033CC"/>
                </a:solidFill>
              </a:rPr>
              <a:t>一、对科技活动的解释</a:t>
            </a:r>
            <a:r>
              <a:rPr lang="zh-CN" altLang="en-US" b="1" dirty="0">
                <a:solidFill>
                  <a:srgbClr val="FD0903"/>
                </a:solidFill>
              </a:rPr>
              <a:t>（续</a:t>
            </a:r>
            <a:r>
              <a:rPr lang="en-US" altLang="zh-CN" b="1" dirty="0">
                <a:solidFill>
                  <a:srgbClr val="FD0903"/>
                </a:solidFill>
              </a:rPr>
              <a:t>3</a:t>
            </a:r>
            <a:r>
              <a:rPr lang="zh-CN" altLang="en-US" b="1" dirty="0">
                <a:solidFill>
                  <a:srgbClr val="FD0903"/>
                </a:solidFill>
              </a:rPr>
              <a:t>）</a:t>
            </a:r>
          </a:p>
        </p:txBody>
      </p:sp>
      <p:sp>
        <p:nvSpPr>
          <p:cNvPr id="7" name="矩形 6"/>
          <p:cNvSpPr/>
          <p:nvPr/>
        </p:nvSpPr>
        <p:spPr>
          <a:xfrm>
            <a:off x="857224" y="1500174"/>
            <a:ext cx="7500990" cy="4413516"/>
          </a:xfrm>
          <a:prstGeom prst="rect">
            <a:avLst/>
          </a:prstGeom>
        </p:spPr>
        <p:txBody>
          <a:bodyPr wrap="square">
            <a:spAutoFit/>
          </a:bodyPr>
          <a:lstStyle/>
          <a:p>
            <a:pPr indent="355600">
              <a:lnSpc>
                <a:spcPct val="120000"/>
              </a:lnSpc>
            </a:pPr>
            <a:r>
              <a:rPr lang="en-US" altLang="zh-CN" sz="2400" b="1" dirty="0" smtClean="0"/>
              <a:t>3-4 </a:t>
            </a:r>
            <a:r>
              <a:rPr lang="zh-CN" altLang="en-US" sz="2400" b="1" dirty="0" smtClean="0"/>
              <a:t>研究类别的概念</a:t>
            </a:r>
          </a:p>
          <a:p>
            <a:pPr indent="355600">
              <a:lnSpc>
                <a:spcPct val="120000"/>
              </a:lnSpc>
            </a:pPr>
            <a:r>
              <a:rPr lang="zh-CN" altLang="en-US" sz="2400" b="1" dirty="0" smtClean="0">
                <a:solidFill>
                  <a:srgbClr val="FD0903"/>
                </a:solidFill>
              </a:rPr>
              <a:t> ① </a:t>
            </a:r>
            <a:r>
              <a:rPr lang="zh-CN" altLang="en-US" sz="2400" b="1" dirty="0" smtClean="0"/>
              <a:t>基础研究：为获得关于现象和可观察事实的基本</a:t>
            </a:r>
          </a:p>
          <a:p>
            <a:pPr indent="355600">
              <a:lnSpc>
                <a:spcPct val="120000"/>
              </a:lnSpc>
            </a:pPr>
            <a:r>
              <a:rPr lang="zh-CN" altLang="en-US" sz="2400" b="1" dirty="0" smtClean="0"/>
              <a:t>      原理及新知识而进行的实验性和理论性工作，它</a:t>
            </a:r>
          </a:p>
          <a:p>
            <a:pPr indent="355600">
              <a:lnSpc>
                <a:spcPct val="120000"/>
              </a:lnSpc>
            </a:pPr>
            <a:r>
              <a:rPr lang="zh-CN" altLang="en-US" sz="2400" b="1" dirty="0" smtClean="0"/>
              <a:t>      不以任何专门或特定的应用或使用为目的。</a:t>
            </a:r>
          </a:p>
          <a:p>
            <a:pPr indent="355600">
              <a:lnSpc>
                <a:spcPct val="120000"/>
              </a:lnSpc>
            </a:pPr>
            <a:r>
              <a:rPr lang="zh-CN" altLang="en-US" sz="2400" b="1" dirty="0" smtClean="0">
                <a:solidFill>
                  <a:srgbClr val="FD0903"/>
                </a:solidFill>
              </a:rPr>
              <a:t> ② </a:t>
            </a:r>
            <a:r>
              <a:rPr lang="zh-CN" altLang="en-US" sz="2400" b="1" dirty="0" smtClean="0"/>
              <a:t>应用研究：为获得新科学技术知识而进行的创造</a:t>
            </a:r>
          </a:p>
          <a:p>
            <a:pPr indent="355600">
              <a:lnSpc>
                <a:spcPct val="120000"/>
              </a:lnSpc>
            </a:pPr>
            <a:r>
              <a:rPr lang="zh-CN" altLang="en-US" sz="2400" b="1" dirty="0" smtClean="0"/>
              <a:t>      性研究，它主要是针对某一特定的实际目的或目</a:t>
            </a:r>
          </a:p>
          <a:p>
            <a:pPr indent="355600">
              <a:lnSpc>
                <a:spcPct val="120000"/>
              </a:lnSpc>
            </a:pPr>
            <a:r>
              <a:rPr lang="zh-CN" altLang="en-US" sz="2400" b="1" dirty="0" smtClean="0"/>
              <a:t>      标。应用研究通常是为了确定基础研究成果或知</a:t>
            </a:r>
          </a:p>
          <a:p>
            <a:pPr indent="355600">
              <a:lnSpc>
                <a:spcPct val="120000"/>
              </a:lnSpc>
            </a:pPr>
            <a:r>
              <a:rPr lang="zh-CN" altLang="en-US" sz="2400" b="1" dirty="0" smtClean="0"/>
              <a:t>      识可能的用途，或是为达到某一具体的、预定的</a:t>
            </a:r>
          </a:p>
          <a:p>
            <a:pPr indent="355600">
              <a:lnSpc>
                <a:spcPct val="120000"/>
              </a:lnSpc>
            </a:pPr>
            <a:r>
              <a:rPr lang="zh-CN" altLang="en-US" sz="2400" b="1" dirty="0" smtClean="0"/>
              <a:t>      实际目的确定新的方法（原理性）或途径。</a:t>
            </a:r>
            <a:endParaRPr lang="en-US" altLang="zh-CN" dirty="0" smtClean="0"/>
          </a:p>
          <a:p>
            <a:pPr indent="355600">
              <a:lnSpc>
                <a:spcPct val="120000"/>
              </a:lnSpc>
            </a:pPr>
            <a:endParaRPr lang="zh-CN" altLang="en-US" dirty="0"/>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5</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4"/>
          <p:cNvSpPr>
            <a:spLocks noChangeArrowheads="1"/>
          </p:cNvSpPr>
          <p:nvPr/>
        </p:nvSpPr>
        <p:spPr bwMode="auto">
          <a:xfrm>
            <a:off x="785786" y="928670"/>
            <a:ext cx="5689600" cy="427038"/>
          </a:xfrm>
          <a:prstGeom prst="rect">
            <a:avLst/>
          </a:prstGeom>
          <a:noFill/>
          <a:ln w="28575" algn="ctr">
            <a:noFill/>
            <a:miter lim="800000"/>
          </a:ln>
        </p:spPr>
        <p:txBody>
          <a:bodyPr lIns="0" tIns="0" rIns="0" bIns="0">
            <a:spAutoFit/>
          </a:bodyPr>
          <a:lstStyle/>
          <a:p>
            <a:pPr indent="-228600"/>
            <a:r>
              <a:rPr lang="zh-CN" altLang="en-US" sz="2800" b="1" dirty="0">
                <a:solidFill>
                  <a:srgbClr val="0033CC"/>
                </a:solidFill>
              </a:rPr>
              <a:t>一、对科技活动的解释</a:t>
            </a:r>
            <a:r>
              <a:rPr lang="zh-CN" altLang="en-US" b="1" dirty="0">
                <a:solidFill>
                  <a:srgbClr val="FD0903"/>
                </a:solidFill>
              </a:rPr>
              <a:t>（续</a:t>
            </a:r>
            <a:r>
              <a:rPr lang="en-US" altLang="zh-CN" b="1" dirty="0">
                <a:solidFill>
                  <a:srgbClr val="FD0903"/>
                </a:solidFill>
              </a:rPr>
              <a:t>4</a:t>
            </a:r>
            <a:r>
              <a:rPr lang="zh-CN" altLang="en-US" b="1" dirty="0">
                <a:solidFill>
                  <a:srgbClr val="FD0903"/>
                </a:solidFill>
              </a:rPr>
              <a:t>）</a:t>
            </a:r>
          </a:p>
        </p:txBody>
      </p:sp>
      <p:sp>
        <p:nvSpPr>
          <p:cNvPr id="7" name="矩形 6"/>
          <p:cNvSpPr/>
          <p:nvPr/>
        </p:nvSpPr>
        <p:spPr>
          <a:xfrm>
            <a:off x="785786" y="1428736"/>
            <a:ext cx="7572428" cy="4616648"/>
          </a:xfrm>
          <a:prstGeom prst="rect">
            <a:avLst/>
          </a:prstGeom>
        </p:spPr>
        <p:txBody>
          <a:bodyPr wrap="square">
            <a:spAutoFit/>
          </a:bodyPr>
          <a:lstStyle/>
          <a:p>
            <a:pPr indent="355600">
              <a:lnSpc>
                <a:spcPct val="140000"/>
              </a:lnSpc>
            </a:pPr>
            <a:r>
              <a:rPr lang="en-US" altLang="zh-CN" sz="2400" b="1" dirty="0" smtClean="0">
                <a:solidFill>
                  <a:srgbClr val="FD0903"/>
                </a:solidFill>
              </a:rPr>
              <a:t>③ </a:t>
            </a:r>
            <a:r>
              <a:rPr lang="zh-CN" altLang="en-US" sz="2400" b="1" dirty="0" smtClean="0"/>
              <a:t>试验发展：是指利用从基础研究、应用研究和实</a:t>
            </a:r>
          </a:p>
          <a:p>
            <a:pPr indent="355600">
              <a:lnSpc>
                <a:spcPct val="140000"/>
              </a:lnSpc>
            </a:pPr>
            <a:r>
              <a:rPr lang="zh-CN" altLang="en-US" sz="2400" b="1" dirty="0" smtClean="0"/>
              <a:t>      际经验所获得的现有知识，为产生新的产品、材</a:t>
            </a:r>
          </a:p>
          <a:p>
            <a:pPr indent="355600">
              <a:lnSpc>
                <a:spcPct val="140000"/>
              </a:lnSpc>
            </a:pPr>
            <a:r>
              <a:rPr lang="zh-CN" altLang="en-US" sz="2400" b="1" dirty="0" smtClean="0"/>
              <a:t>      料和装置，建立新的工艺、系统和服务，以及对</a:t>
            </a:r>
          </a:p>
          <a:p>
            <a:pPr indent="355600">
              <a:lnSpc>
                <a:spcPct val="140000"/>
              </a:lnSpc>
            </a:pPr>
            <a:r>
              <a:rPr lang="zh-CN" altLang="en-US" sz="2400" b="1" dirty="0" smtClean="0"/>
              <a:t>      己产生和建立的上述各项做实质性的改进而进行</a:t>
            </a:r>
          </a:p>
          <a:p>
            <a:pPr indent="355600">
              <a:lnSpc>
                <a:spcPct val="140000"/>
              </a:lnSpc>
            </a:pPr>
            <a:r>
              <a:rPr lang="zh-CN" altLang="en-US" sz="2400" b="1" dirty="0" smtClean="0"/>
              <a:t>      的系统性工作。</a:t>
            </a:r>
            <a:endParaRPr lang="en-US" altLang="zh-CN" sz="2400" b="1" dirty="0" smtClean="0"/>
          </a:p>
          <a:p>
            <a:pPr indent="355600">
              <a:lnSpc>
                <a:spcPct val="140000"/>
              </a:lnSpc>
            </a:pPr>
            <a:r>
              <a:rPr lang="en-US" altLang="zh-CN" sz="2400" b="1" dirty="0" smtClean="0"/>
              <a:t>3-5 </a:t>
            </a:r>
            <a:r>
              <a:rPr lang="zh-CN" altLang="en-US" sz="2400" b="1" dirty="0" smtClean="0"/>
              <a:t>区分科学研究与试验发展的主要标志：</a:t>
            </a:r>
          </a:p>
          <a:p>
            <a:pPr indent="355600">
              <a:lnSpc>
                <a:spcPct val="140000"/>
              </a:lnSpc>
            </a:pPr>
            <a:r>
              <a:rPr lang="zh-CN" altLang="en-US" sz="2400" b="1" dirty="0" smtClean="0"/>
              <a:t> </a:t>
            </a:r>
            <a:r>
              <a:rPr lang="zh-CN" altLang="en-US" sz="2400" b="1" dirty="0" smtClean="0">
                <a:solidFill>
                  <a:srgbClr val="FD0903"/>
                </a:solidFill>
              </a:rPr>
              <a:t>① </a:t>
            </a:r>
            <a:r>
              <a:rPr lang="zh-CN" altLang="en-US" sz="2400" b="1" dirty="0" smtClean="0"/>
              <a:t>前者主要是为了增加科学技术知识；</a:t>
            </a:r>
          </a:p>
          <a:p>
            <a:pPr indent="355600">
              <a:lnSpc>
                <a:spcPct val="140000"/>
              </a:lnSpc>
            </a:pPr>
            <a:r>
              <a:rPr lang="zh-CN" altLang="en-US" sz="2400" b="1" dirty="0" smtClean="0"/>
              <a:t> </a:t>
            </a:r>
            <a:r>
              <a:rPr lang="zh-CN" altLang="en-US" sz="2400" b="1" dirty="0" smtClean="0">
                <a:solidFill>
                  <a:srgbClr val="FD0903"/>
                </a:solidFill>
              </a:rPr>
              <a:t>② </a:t>
            </a:r>
            <a:r>
              <a:rPr lang="zh-CN" altLang="en-US" sz="2400" b="1" dirty="0" smtClean="0"/>
              <a:t>后者则是为了开辟新的应用</a:t>
            </a:r>
            <a:r>
              <a:rPr lang="en-US" altLang="zh-CN" sz="2400" b="1" dirty="0" smtClean="0"/>
              <a:t>(</a:t>
            </a:r>
            <a:r>
              <a:rPr lang="zh-CN" altLang="en-US" sz="2400" b="1" dirty="0" smtClean="0"/>
              <a:t>如新材料或新技术</a:t>
            </a:r>
            <a:r>
              <a:rPr lang="en-US" altLang="zh-CN" sz="2400" b="1" dirty="0" smtClean="0"/>
              <a:t>)</a:t>
            </a:r>
            <a:r>
              <a:rPr lang="zh-CN" altLang="en-US" sz="2400" b="1" dirty="0" smtClean="0"/>
              <a:t>。</a:t>
            </a:r>
            <a:endParaRPr lang="en-US" altLang="zh-CN" sz="2400" b="1" dirty="0" smtClean="0"/>
          </a:p>
          <a:p>
            <a:pPr indent="355600">
              <a:lnSpc>
                <a:spcPct val="140000"/>
              </a:lnSpc>
            </a:pPr>
            <a:endParaRPr lang="zh-CN" altLang="en-US"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6</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5"/>
          <p:cNvSpPr>
            <a:spLocks noChangeArrowheads="1"/>
          </p:cNvSpPr>
          <p:nvPr/>
        </p:nvSpPr>
        <p:spPr bwMode="auto">
          <a:xfrm>
            <a:off x="714348" y="1000108"/>
            <a:ext cx="5688013" cy="427038"/>
          </a:xfrm>
          <a:prstGeom prst="rect">
            <a:avLst/>
          </a:prstGeom>
          <a:noFill/>
          <a:ln w="28575" algn="ctr">
            <a:noFill/>
            <a:miter lim="800000"/>
          </a:ln>
        </p:spPr>
        <p:txBody>
          <a:bodyPr lIns="0" tIns="0" rIns="0" bIns="0">
            <a:spAutoFit/>
          </a:bodyPr>
          <a:lstStyle/>
          <a:p>
            <a:pPr indent="-228600"/>
            <a:r>
              <a:rPr lang="zh-CN" altLang="en-US" sz="2800" b="1" dirty="0">
                <a:solidFill>
                  <a:srgbClr val="0033CC"/>
                </a:solidFill>
              </a:rPr>
              <a:t>一、对科技活动的解释</a:t>
            </a:r>
            <a:r>
              <a:rPr lang="zh-CN" altLang="en-US" b="1" dirty="0">
                <a:solidFill>
                  <a:srgbClr val="FD0903"/>
                </a:solidFill>
              </a:rPr>
              <a:t>（续</a:t>
            </a:r>
            <a:r>
              <a:rPr lang="en-US" altLang="zh-CN" b="1" dirty="0">
                <a:solidFill>
                  <a:srgbClr val="FD0903"/>
                </a:solidFill>
              </a:rPr>
              <a:t>5</a:t>
            </a:r>
            <a:r>
              <a:rPr lang="zh-CN" altLang="en-US" b="1" dirty="0">
                <a:solidFill>
                  <a:srgbClr val="FD0903"/>
                </a:solidFill>
              </a:rPr>
              <a:t>）</a:t>
            </a:r>
          </a:p>
        </p:txBody>
      </p:sp>
      <p:sp>
        <p:nvSpPr>
          <p:cNvPr id="7" name="Rectangle 7"/>
          <p:cNvSpPr>
            <a:spLocks noChangeArrowheads="1"/>
          </p:cNvSpPr>
          <p:nvPr/>
        </p:nvSpPr>
        <p:spPr bwMode="auto">
          <a:xfrm>
            <a:off x="714348" y="1571612"/>
            <a:ext cx="1223962" cy="369332"/>
          </a:xfrm>
          <a:prstGeom prst="rect">
            <a:avLst/>
          </a:prstGeom>
          <a:noFill/>
          <a:ln w="28575" algn="ctr">
            <a:noFill/>
            <a:miter lim="800000"/>
          </a:ln>
        </p:spPr>
        <p:txBody>
          <a:bodyPr lIns="0" tIns="0" rIns="0" bIns="0">
            <a:spAutoFit/>
          </a:bodyPr>
          <a:lstStyle/>
          <a:p>
            <a:pPr indent="-228600" algn="l"/>
            <a:r>
              <a:rPr lang="en-US" altLang="zh-CN" dirty="0">
                <a:solidFill>
                  <a:srgbClr val="0033CC"/>
                </a:solidFill>
              </a:rPr>
              <a:t>  </a:t>
            </a:r>
            <a:r>
              <a:rPr lang="zh-CN" altLang="en-US" sz="2400" b="1" dirty="0">
                <a:solidFill>
                  <a:srgbClr val="0033CC"/>
                </a:solidFill>
              </a:rPr>
              <a:t>举例</a:t>
            </a:r>
            <a:r>
              <a:rPr lang="en-US" altLang="zh-CN" sz="2400" b="1" dirty="0">
                <a:solidFill>
                  <a:srgbClr val="0033CC"/>
                </a:solidFill>
              </a:rPr>
              <a:t>1</a:t>
            </a:r>
          </a:p>
        </p:txBody>
      </p:sp>
      <p:sp>
        <p:nvSpPr>
          <p:cNvPr id="8" name="矩形 7"/>
          <p:cNvSpPr/>
          <p:nvPr/>
        </p:nvSpPr>
        <p:spPr>
          <a:xfrm>
            <a:off x="714348" y="2000240"/>
            <a:ext cx="7643866" cy="4524315"/>
          </a:xfrm>
          <a:prstGeom prst="rect">
            <a:avLst/>
          </a:prstGeom>
        </p:spPr>
        <p:txBody>
          <a:bodyPr wrap="square">
            <a:spAutoFit/>
          </a:bodyPr>
          <a:lstStyle/>
          <a:p>
            <a:pPr indent="355600">
              <a:lnSpc>
                <a:spcPct val="120000"/>
              </a:lnSpc>
            </a:pPr>
            <a:r>
              <a:rPr lang="en-US" altLang="en-US" sz="2000" b="1" dirty="0" smtClean="0">
                <a:solidFill>
                  <a:srgbClr val="FD0903"/>
                </a:solidFill>
              </a:rPr>
              <a:t>①</a:t>
            </a:r>
            <a:r>
              <a:rPr lang="en-US" altLang="zh-CN" sz="2000" b="1" dirty="0" smtClean="0">
                <a:solidFill>
                  <a:srgbClr val="FD0903"/>
                </a:solidFill>
              </a:rPr>
              <a:t> </a:t>
            </a:r>
            <a:r>
              <a:rPr lang="zh-CN" altLang="en-US" sz="2000" b="1" dirty="0" smtClean="0"/>
              <a:t>创造一幅绘画作品，即使具有很大创造性，作品也颇有新意，</a:t>
            </a:r>
          </a:p>
          <a:p>
            <a:pPr indent="355600">
              <a:lnSpc>
                <a:spcPct val="120000"/>
              </a:lnSpc>
            </a:pPr>
            <a:r>
              <a:rPr lang="zh-CN" altLang="en-US" sz="2000" b="1" dirty="0" smtClean="0"/>
              <a:t>      但是，并不运用科学方法，也不产生新的知识或创造新的用</a:t>
            </a:r>
          </a:p>
          <a:p>
            <a:pPr indent="355600">
              <a:lnSpc>
                <a:spcPct val="120000"/>
              </a:lnSpc>
            </a:pPr>
            <a:r>
              <a:rPr lang="zh-CN" altLang="en-US" sz="2000" b="1" dirty="0" smtClean="0"/>
              <a:t>      途，因而不是研究与试验发展。</a:t>
            </a:r>
          </a:p>
          <a:p>
            <a:pPr indent="355600">
              <a:lnSpc>
                <a:spcPct val="120000"/>
              </a:lnSpc>
            </a:pPr>
            <a:r>
              <a:rPr lang="en-US" altLang="en-US" sz="2000" b="1" dirty="0" smtClean="0">
                <a:solidFill>
                  <a:srgbClr val="FD0903"/>
                </a:solidFill>
              </a:rPr>
              <a:t>②</a:t>
            </a:r>
            <a:r>
              <a:rPr lang="zh-CN" altLang="en-US" sz="2000" b="1" dirty="0" smtClean="0">
                <a:solidFill>
                  <a:srgbClr val="FD0903"/>
                </a:solidFill>
              </a:rPr>
              <a:t> </a:t>
            </a:r>
            <a:r>
              <a:rPr lang="zh-CN" altLang="en-US" sz="2000" b="1" dirty="0" smtClean="0"/>
              <a:t>作诗、写小说是创造性的劳动，但是不使用科学方法，不是</a:t>
            </a:r>
          </a:p>
          <a:p>
            <a:pPr indent="355600">
              <a:lnSpc>
                <a:spcPct val="120000"/>
              </a:lnSpc>
            </a:pPr>
            <a:r>
              <a:rPr lang="zh-CN" altLang="en-US" sz="2000" b="1" dirty="0" smtClean="0"/>
              <a:t>      研究与试验发展。</a:t>
            </a:r>
          </a:p>
          <a:p>
            <a:pPr indent="355600">
              <a:lnSpc>
                <a:spcPct val="120000"/>
              </a:lnSpc>
            </a:pPr>
            <a:r>
              <a:rPr lang="zh-CN" altLang="en-US" sz="2000" b="1" dirty="0" smtClean="0"/>
              <a:t>    </a:t>
            </a:r>
            <a:r>
              <a:rPr lang="en-US" altLang="zh-CN" sz="2000" b="1" dirty="0" smtClean="0">
                <a:solidFill>
                  <a:srgbClr val="FD0903"/>
                </a:solidFill>
              </a:rPr>
              <a:t>R&amp;D</a:t>
            </a:r>
            <a:r>
              <a:rPr lang="zh-CN" altLang="en-US" sz="2000" b="1" dirty="0" smtClean="0">
                <a:solidFill>
                  <a:srgbClr val="FD0903"/>
                </a:solidFill>
              </a:rPr>
              <a:t>活动与非</a:t>
            </a:r>
            <a:r>
              <a:rPr lang="en-US" altLang="zh-CN" sz="2000" b="1" dirty="0" smtClean="0">
                <a:solidFill>
                  <a:srgbClr val="FD0903"/>
                </a:solidFill>
              </a:rPr>
              <a:t>R&amp;D</a:t>
            </a:r>
            <a:r>
              <a:rPr lang="zh-CN" altLang="en-US" sz="2000" b="1" dirty="0" smtClean="0">
                <a:solidFill>
                  <a:srgbClr val="FD0903"/>
                </a:solidFill>
              </a:rPr>
              <a:t>活动的本质区别在于</a:t>
            </a:r>
            <a:r>
              <a:rPr lang="en-US" altLang="zh-CN" sz="2000" b="1" dirty="0" smtClean="0">
                <a:solidFill>
                  <a:srgbClr val="FD0903"/>
                </a:solidFill>
              </a:rPr>
              <a:t>:</a:t>
            </a:r>
          </a:p>
          <a:p>
            <a:pPr indent="355600">
              <a:lnSpc>
                <a:spcPct val="120000"/>
              </a:lnSpc>
            </a:pPr>
            <a:r>
              <a:rPr lang="en-US" altLang="zh-CN" sz="2000" b="1" dirty="0" smtClean="0"/>
              <a:t>      R&amp;D </a:t>
            </a:r>
            <a:r>
              <a:rPr lang="zh-CN" altLang="en-US" sz="2000" b="1" dirty="0" smtClean="0"/>
              <a:t>活动的目的是：探索和完善知识和技术、或探索知识和</a:t>
            </a:r>
          </a:p>
          <a:p>
            <a:pPr indent="355600">
              <a:lnSpc>
                <a:spcPct val="120000"/>
              </a:lnSpc>
            </a:pPr>
            <a:r>
              <a:rPr lang="zh-CN" altLang="en-US" sz="2000" b="1" dirty="0" smtClean="0"/>
              <a:t>      技术的新的应用（包括获得新知识、寻求新方法和技术，或</a:t>
            </a:r>
          </a:p>
          <a:p>
            <a:pPr indent="355600">
              <a:lnSpc>
                <a:spcPct val="120000"/>
              </a:lnSpc>
            </a:pPr>
            <a:r>
              <a:rPr lang="zh-CN" altLang="en-US" sz="2000" b="1" dirty="0" smtClean="0"/>
              <a:t>      将它们投入新的应用），因而具有创造性和新颖性，常常导</a:t>
            </a:r>
          </a:p>
          <a:p>
            <a:pPr indent="355600">
              <a:lnSpc>
                <a:spcPct val="120000"/>
              </a:lnSpc>
            </a:pPr>
            <a:r>
              <a:rPr lang="zh-CN" altLang="en-US" sz="2000" b="1" dirty="0" smtClean="0"/>
              <a:t>      致新的发现或发明，对预定目标的实现往往存在技术上的不</a:t>
            </a:r>
          </a:p>
          <a:p>
            <a:pPr indent="355600">
              <a:lnSpc>
                <a:spcPct val="120000"/>
              </a:lnSpc>
            </a:pPr>
            <a:r>
              <a:rPr lang="zh-CN" altLang="en-US" sz="2000" b="1" dirty="0" smtClean="0"/>
              <a:t>      确定性；非</a:t>
            </a:r>
            <a:r>
              <a:rPr lang="en-US" altLang="zh-CN" sz="2000" b="1" dirty="0" smtClean="0"/>
              <a:t>R&amp;D </a:t>
            </a:r>
            <a:r>
              <a:rPr lang="zh-CN" altLang="en-US" sz="2000" b="1" dirty="0" smtClean="0"/>
              <a:t>活动只涉及技术的一般性应用或是一些常规</a:t>
            </a:r>
          </a:p>
          <a:p>
            <a:pPr indent="355600">
              <a:lnSpc>
                <a:spcPct val="120000"/>
              </a:lnSpc>
            </a:pPr>
            <a:r>
              <a:rPr lang="zh-CN" altLang="en-US" sz="2000" b="1" dirty="0" smtClean="0"/>
              <a:t>      性活动，因而不具有创造性和新颖性。</a:t>
            </a:r>
            <a:endParaRPr lang="zh-CN" altLang="en-US" dirty="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7</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5"/>
          <p:cNvSpPr>
            <a:spLocks noChangeArrowheads="1"/>
          </p:cNvSpPr>
          <p:nvPr/>
        </p:nvSpPr>
        <p:spPr bwMode="auto">
          <a:xfrm>
            <a:off x="714348" y="1000108"/>
            <a:ext cx="5688013" cy="427038"/>
          </a:xfrm>
          <a:prstGeom prst="rect">
            <a:avLst/>
          </a:prstGeom>
          <a:noFill/>
          <a:ln w="28575" algn="ctr">
            <a:noFill/>
            <a:miter lim="800000"/>
          </a:ln>
        </p:spPr>
        <p:txBody>
          <a:bodyPr lIns="0" tIns="0" rIns="0" bIns="0">
            <a:spAutoFit/>
          </a:bodyPr>
          <a:lstStyle/>
          <a:p>
            <a:pPr indent="-228600"/>
            <a:r>
              <a:rPr lang="zh-CN" altLang="en-US" sz="2800" b="1" dirty="0">
                <a:solidFill>
                  <a:srgbClr val="0033CC"/>
                </a:solidFill>
              </a:rPr>
              <a:t>一、对科技活动的解释</a:t>
            </a:r>
            <a:r>
              <a:rPr lang="zh-CN" altLang="en-US" b="1" dirty="0">
                <a:solidFill>
                  <a:srgbClr val="FD0903"/>
                </a:solidFill>
              </a:rPr>
              <a:t>（</a:t>
            </a:r>
            <a:r>
              <a:rPr lang="zh-CN" altLang="en-US" b="1" dirty="0" smtClean="0">
                <a:solidFill>
                  <a:srgbClr val="FD0903"/>
                </a:solidFill>
              </a:rPr>
              <a:t>续</a:t>
            </a:r>
            <a:r>
              <a:rPr lang="en-US" altLang="zh-CN" b="1" dirty="0" smtClean="0">
                <a:solidFill>
                  <a:srgbClr val="FD0903"/>
                </a:solidFill>
              </a:rPr>
              <a:t>6</a:t>
            </a:r>
            <a:r>
              <a:rPr lang="zh-CN" altLang="en-US" b="1" dirty="0" smtClean="0">
                <a:solidFill>
                  <a:srgbClr val="FD0903"/>
                </a:solidFill>
              </a:rPr>
              <a:t>）</a:t>
            </a:r>
            <a:endParaRPr lang="zh-CN" altLang="en-US" b="1" dirty="0">
              <a:solidFill>
                <a:srgbClr val="FD0903"/>
              </a:solidFill>
            </a:endParaRPr>
          </a:p>
        </p:txBody>
      </p:sp>
      <p:sp>
        <p:nvSpPr>
          <p:cNvPr id="7" name="Rectangle 7"/>
          <p:cNvSpPr>
            <a:spLocks noChangeArrowheads="1"/>
          </p:cNvSpPr>
          <p:nvPr/>
        </p:nvSpPr>
        <p:spPr bwMode="auto">
          <a:xfrm>
            <a:off x="714348" y="1571612"/>
            <a:ext cx="1223962" cy="369332"/>
          </a:xfrm>
          <a:prstGeom prst="rect">
            <a:avLst/>
          </a:prstGeom>
          <a:noFill/>
          <a:ln w="28575" algn="ctr">
            <a:noFill/>
            <a:miter lim="800000"/>
          </a:ln>
        </p:spPr>
        <p:txBody>
          <a:bodyPr lIns="0" tIns="0" rIns="0" bIns="0">
            <a:spAutoFit/>
          </a:bodyPr>
          <a:lstStyle/>
          <a:p>
            <a:pPr indent="-228600" algn="l"/>
            <a:r>
              <a:rPr lang="en-US" altLang="zh-CN" dirty="0">
                <a:solidFill>
                  <a:srgbClr val="0033CC"/>
                </a:solidFill>
              </a:rPr>
              <a:t>  </a:t>
            </a:r>
            <a:r>
              <a:rPr lang="zh-CN" altLang="en-US" sz="2400" b="1" dirty="0" smtClean="0">
                <a:solidFill>
                  <a:srgbClr val="0033CC"/>
                </a:solidFill>
              </a:rPr>
              <a:t>举例</a:t>
            </a:r>
            <a:r>
              <a:rPr lang="en-US" altLang="zh-CN" sz="2400" b="1" dirty="0" smtClean="0">
                <a:solidFill>
                  <a:srgbClr val="0033CC"/>
                </a:solidFill>
              </a:rPr>
              <a:t>2</a:t>
            </a:r>
            <a:endParaRPr lang="en-US" altLang="zh-CN" sz="2400" b="1" dirty="0">
              <a:solidFill>
                <a:srgbClr val="0033CC"/>
              </a:solidFill>
            </a:endParaRPr>
          </a:p>
        </p:txBody>
      </p:sp>
      <p:sp>
        <p:nvSpPr>
          <p:cNvPr id="10" name="矩形 9"/>
          <p:cNvSpPr/>
          <p:nvPr/>
        </p:nvSpPr>
        <p:spPr>
          <a:xfrm>
            <a:off x="714348" y="2000240"/>
            <a:ext cx="7715304" cy="4125360"/>
          </a:xfrm>
          <a:prstGeom prst="rect">
            <a:avLst/>
          </a:prstGeom>
        </p:spPr>
        <p:txBody>
          <a:bodyPr wrap="square">
            <a:spAutoFit/>
          </a:bodyPr>
          <a:lstStyle/>
          <a:p>
            <a:pPr indent="355600">
              <a:lnSpc>
                <a:spcPct val="120000"/>
              </a:lnSpc>
            </a:pPr>
            <a:r>
              <a:rPr lang="en-US" altLang="en-US" sz="2000" b="1" dirty="0" smtClean="0">
                <a:solidFill>
                  <a:srgbClr val="FD0903"/>
                </a:solidFill>
              </a:rPr>
              <a:t>①</a:t>
            </a:r>
            <a:r>
              <a:rPr lang="en-US" altLang="zh-CN" sz="2000" b="1" dirty="0" smtClean="0">
                <a:solidFill>
                  <a:srgbClr val="FD0903"/>
                </a:solidFill>
              </a:rPr>
              <a:t> </a:t>
            </a:r>
            <a:r>
              <a:rPr lang="zh-CN" altLang="en-US" sz="2000" b="1" dirty="0" smtClean="0"/>
              <a:t>为揭示地球变化规律、地球形状与地球重力分布规律，对地</a:t>
            </a:r>
          </a:p>
          <a:p>
            <a:pPr indent="355600">
              <a:lnSpc>
                <a:spcPct val="120000"/>
              </a:lnSpc>
            </a:pPr>
            <a:r>
              <a:rPr lang="zh-CN" altLang="en-US" sz="2000" b="1" dirty="0" smtClean="0"/>
              <a:t>     球形状和地球重力场进行研究。这是为了提示自然规律而进</a:t>
            </a:r>
          </a:p>
          <a:p>
            <a:pPr indent="355600">
              <a:lnSpc>
                <a:spcPct val="120000"/>
              </a:lnSpc>
            </a:pPr>
            <a:r>
              <a:rPr lang="zh-CN" altLang="en-US" sz="2000" b="1" dirty="0" smtClean="0"/>
              <a:t>     行的探索性研究，可以增加人类知识，具有新颖性，是研究</a:t>
            </a:r>
          </a:p>
          <a:p>
            <a:pPr indent="355600">
              <a:lnSpc>
                <a:spcPct val="120000"/>
              </a:lnSpc>
            </a:pPr>
            <a:r>
              <a:rPr lang="zh-CN" altLang="en-US" sz="2000" b="1" dirty="0" smtClean="0"/>
              <a:t>     与试验发展。利用特定光波对人有催眠作用，研制一种用光</a:t>
            </a:r>
          </a:p>
          <a:p>
            <a:pPr indent="355600">
              <a:lnSpc>
                <a:spcPct val="120000"/>
              </a:lnSpc>
            </a:pPr>
            <a:r>
              <a:rPr lang="zh-CN" altLang="en-US" sz="2000" b="1" dirty="0" smtClean="0"/>
              <a:t>     作催眠的光催眠器，是创造新的应用，具有新颖性，也是研</a:t>
            </a:r>
          </a:p>
          <a:p>
            <a:pPr indent="355600">
              <a:lnSpc>
                <a:spcPct val="120000"/>
              </a:lnSpc>
            </a:pPr>
            <a:r>
              <a:rPr lang="zh-CN" altLang="en-US" sz="2000" b="1" dirty="0" smtClean="0"/>
              <a:t>     究与试验发展。</a:t>
            </a:r>
          </a:p>
          <a:p>
            <a:pPr indent="355600">
              <a:lnSpc>
                <a:spcPct val="120000"/>
              </a:lnSpc>
            </a:pPr>
            <a:r>
              <a:rPr lang="en-US" altLang="en-US" sz="2000" b="1" dirty="0" smtClean="0">
                <a:solidFill>
                  <a:srgbClr val="FD0903"/>
                </a:solidFill>
              </a:rPr>
              <a:t>②</a:t>
            </a:r>
            <a:r>
              <a:rPr lang="zh-CN" altLang="en-US" sz="2000" b="1" dirty="0" smtClean="0">
                <a:solidFill>
                  <a:srgbClr val="FD0903"/>
                </a:solidFill>
              </a:rPr>
              <a:t> </a:t>
            </a:r>
            <a:r>
              <a:rPr lang="zh-CN" altLang="en-US" sz="2000" b="1" dirty="0" smtClean="0"/>
              <a:t>对优质、高产、多抗玉米杂交种进行区域试验。该研究是通</a:t>
            </a:r>
          </a:p>
          <a:p>
            <a:pPr indent="355600">
              <a:lnSpc>
                <a:spcPct val="120000"/>
              </a:lnSpc>
            </a:pPr>
            <a:r>
              <a:rPr lang="zh-CN" altLang="en-US" sz="2000" b="1" dirty="0" smtClean="0"/>
              <a:t>     过试验进一步确定已育成的玉米新品种在不同地区的增产效</a:t>
            </a:r>
          </a:p>
          <a:p>
            <a:pPr indent="355600">
              <a:lnSpc>
                <a:spcPct val="120000"/>
              </a:lnSpc>
            </a:pPr>
            <a:r>
              <a:rPr lang="zh-CN" altLang="en-US" sz="2000" b="1" dirty="0" smtClean="0"/>
              <a:t>     益及推广价值，显然既不增加知识也不创造新的应用，不具</a:t>
            </a:r>
          </a:p>
          <a:p>
            <a:pPr indent="355600">
              <a:lnSpc>
                <a:spcPct val="120000"/>
              </a:lnSpc>
            </a:pPr>
            <a:r>
              <a:rPr lang="zh-CN" altLang="en-US" sz="2000" b="1" dirty="0" smtClean="0"/>
              <a:t>     有新颖性，试验的目的是对已研制成功的品种进行推广，因</a:t>
            </a:r>
          </a:p>
          <a:p>
            <a:pPr indent="355600">
              <a:lnSpc>
                <a:spcPct val="120000"/>
              </a:lnSpc>
            </a:pPr>
            <a:r>
              <a:rPr lang="zh-CN" altLang="en-US" sz="2000" b="1" dirty="0" smtClean="0"/>
              <a:t>     而不是研究与试验发展。</a:t>
            </a:r>
            <a:endParaRPr lang="zh-CN" altLang="en-US" sz="2000" b="1"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8</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5"/>
          <p:cNvSpPr>
            <a:spLocks noChangeArrowheads="1"/>
          </p:cNvSpPr>
          <p:nvPr/>
        </p:nvSpPr>
        <p:spPr bwMode="auto">
          <a:xfrm>
            <a:off x="714348" y="1000108"/>
            <a:ext cx="5688013" cy="427038"/>
          </a:xfrm>
          <a:prstGeom prst="rect">
            <a:avLst/>
          </a:prstGeom>
          <a:noFill/>
          <a:ln w="28575" algn="ctr">
            <a:noFill/>
            <a:miter lim="800000"/>
          </a:ln>
        </p:spPr>
        <p:txBody>
          <a:bodyPr lIns="0" tIns="0" rIns="0" bIns="0">
            <a:spAutoFit/>
          </a:bodyPr>
          <a:lstStyle/>
          <a:p>
            <a:pPr indent="-228600"/>
            <a:r>
              <a:rPr lang="zh-CN" altLang="en-US" sz="2800" b="1" dirty="0">
                <a:solidFill>
                  <a:srgbClr val="0033CC"/>
                </a:solidFill>
              </a:rPr>
              <a:t>一、对科技活动的解释</a:t>
            </a:r>
            <a:r>
              <a:rPr lang="zh-CN" altLang="en-US" b="1" dirty="0">
                <a:solidFill>
                  <a:srgbClr val="FD0903"/>
                </a:solidFill>
              </a:rPr>
              <a:t>（</a:t>
            </a:r>
            <a:r>
              <a:rPr lang="zh-CN" altLang="en-US" b="1" dirty="0" smtClean="0">
                <a:solidFill>
                  <a:srgbClr val="FD0903"/>
                </a:solidFill>
              </a:rPr>
              <a:t>续</a:t>
            </a:r>
            <a:r>
              <a:rPr lang="en-US" altLang="zh-CN" b="1" dirty="0" smtClean="0">
                <a:solidFill>
                  <a:srgbClr val="FD0903"/>
                </a:solidFill>
              </a:rPr>
              <a:t>7</a:t>
            </a:r>
            <a:r>
              <a:rPr lang="zh-CN" altLang="en-US" b="1" dirty="0" smtClean="0">
                <a:solidFill>
                  <a:srgbClr val="FD0903"/>
                </a:solidFill>
              </a:rPr>
              <a:t>）</a:t>
            </a:r>
            <a:endParaRPr lang="zh-CN" altLang="en-US" b="1" dirty="0">
              <a:solidFill>
                <a:srgbClr val="FD0903"/>
              </a:solidFill>
            </a:endParaRPr>
          </a:p>
        </p:txBody>
      </p:sp>
      <p:sp>
        <p:nvSpPr>
          <p:cNvPr id="7" name="Rectangle 7"/>
          <p:cNvSpPr>
            <a:spLocks noChangeArrowheads="1"/>
          </p:cNvSpPr>
          <p:nvPr/>
        </p:nvSpPr>
        <p:spPr bwMode="auto">
          <a:xfrm>
            <a:off x="714348" y="1571612"/>
            <a:ext cx="1223962" cy="369332"/>
          </a:xfrm>
          <a:prstGeom prst="rect">
            <a:avLst/>
          </a:prstGeom>
          <a:noFill/>
          <a:ln w="28575" algn="ctr">
            <a:noFill/>
            <a:miter lim="800000"/>
          </a:ln>
        </p:spPr>
        <p:txBody>
          <a:bodyPr lIns="0" tIns="0" rIns="0" bIns="0">
            <a:spAutoFit/>
          </a:bodyPr>
          <a:lstStyle/>
          <a:p>
            <a:pPr indent="-228600" algn="l"/>
            <a:r>
              <a:rPr lang="en-US" altLang="zh-CN" dirty="0">
                <a:solidFill>
                  <a:srgbClr val="0033CC"/>
                </a:solidFill>
              </a:rPr>
              <a:t>  </a:t>
            </a:r>
            <a:r>
              <a:rPr lang="zh-CN" altLang="en-US" sz="2400" b="1" dirty="0" smtClean="0">
                <a:solidFill>
                  <a:srgbClr val="0033CC"/>
                </a:solidFill>
              </a:rPr>
              <a:t>举例</a:t>
            </a:r>
            <a:r>
              <a:rPr lang="en-US" altLang="zh-CN" sz="2400" b="1" dirty="0" smtClean="0">
                <a:solidFill>
                  <a:srgbClr val="0033CC"/>
                </a:solidFill>
              </a:rPr>
              <a:t>2</a:t>
            </a:r>
            <a:endParaRPr lang="en-US" altLang="zh-CN" sz="2400" b="1" dirty="0">
              <a:solidFill>
                <a:srgbClr val="0033CC"/>
              </a:solidFill>
            </a:endParaRPr>
          </a:p>
        </p:txBody>
      </p:sp>
      <p:sp>
        <p:nvSpPr>
          <p:cNvPr id="10" name="矩形 9"/>
          <p:cNvSpPr/>
          <p:nvPr/>
        </p:nvSpPr>
        <p:spPr>
          <a:xfrm>
            <a:off x="714348" y="2000240"/>
            <a:ext cx="7715304" cy="4524315"/>
          </a:xfrm>
          <a:prstGeom prst="rect">
            <a:avLst/>
          </a:prstGeom>
        </p:spPr>
        <p:txBody>
          <a:bodyPr wrap="square">
            <a:spAutoFit/>
          </a:bodyPr>
          <a:lstStyle/>
          <a:p>
            <a:pPr indent="355600">
              <a:lnSpc>
                <a:spcPct val="120000"/>
              </a:lnSpc>
            </a:pPr>
            <a:r>
              <a:rPr lang="en-US" altLang="en-US" sz="2000" b="1" dirty="0" smtClean="0">
                <a:solidFill>
                  <a:srgbClr val="FD0903"/>
                </a:solidFill>
              </a:rPr>
              <a:t>③</a:t>
            </a:r>
            <a:r>
              <a:rPr lang="zh-CN" altLang="en-US" sz="2000" b="1" dirty="0" smtClean="0"/>
              <a:t>工业生产中的日常温度测量工作，既不增加知识，也不创造</a:t>
            </a:r>
          </a:p>
          <a:p>
            <a:pPr indent="355600">
              <a:lnSpc>
                <a:spcPct val="120000"/>
              </a:lnSpc>
            </a:pPr>
            <a:r>
              <a:rPr lang="zh-CN" altLang="en-US" sz="2000" b="1" dirty="0" smtClean="0"/>
              <a:t>     新的应用，不具有新颖成份，其目的只是为了对生产进行监</a:t>
            </a:r>
          </a:p>
          <a:p>
            <a:pPr indent="355600">
              <a:lnSpc>
                <a:spcPct val="120000"/>
              </a:lnSpc>
            </a:pPr>
            <a:r>
              <a:rPr lang="zh-CN" altLang="en-US" sz="2000" b="1" dirty="0" smtClean="0"/>
              <a:t>     控，不属于研究与试验发展。利用光纤技术寻求新的测温技</a:t>
            </a:r>
          </a:p>
          <a:p>
            <a:pPr indent="355600">
              <a:lnSpc>
                <a:spcPct val="120000"/>
              </a:lnSpc>
            </a:pPr>
            <a:r>
              <a:rPr lang="zh-CN" altLang="en-US" sz="2000" b="1" dirty="0" smtClean="0"/>
              <a:t>     术和新型传感器，以用于工业生产测量温度，是创造新的应</a:t>
            </a:r>
          </a:p>
          <a:p>
            <a:pPr indent="355600">
              <a:lnSpc>
                <a:spcPct val="120000"/>
              </a:lnSpc>
            </a:pPr>
            <a:r>
              <a:rPr lang="zh-CN" altLang="en-US" sz="2000" b="1" dirty="0" smtClean="0"/>
              <a:t>     用，同时还增加知识，具有新颖性，是研究与试验发展。</a:t>
            </a:r>
          </a:p>
          <a:p>
            <a:pPr indent="355600">
              <a:lnSpc>
                <a:spcPct val="120000"/>
              </a:lnSpc>
            </a:pPr>
            <a:r>
              <a:rPr lang="en-US" altLang="en-US" sz="2000" b="1" dirty="0" smtClean="0">
                <a:solidFill>
                  <a:srgbClr val="FD0903"/>
                </a:solidFill>
              </a:rPr>
              <a:t>④</a:t>
            </a:r>
            <a:r>
              <a:rPr lang="zh-CN" altLang="en-US" sz="2000" b="1" dirty="0" smtClean="0">
                <a:solidFill>
                  <a:srgbClr val="FD0903"/>
                </a:solidFill>
              </a:rPr>
              <a:t> </a:t>
            </a:r>
            <a:r>
              <a:rPr lang="zh-CN" altLang="en-US" sz="2000" b="1" dirty="0" smtClean="0"/>
              <a:t>为治疗某疾病而研制一种新药，是创造性活动，具有明显的</a:t>
            </a:r>
          </a:p>
          <a:p>
            <a:pPr indent="355600">
              <a:lnSpc>
                <a:spcPct val="120000"/>
              </a:lnSpc>
            </a:pPr>
            <a:r>
              <a:rPr lang="zh-CN" altLang="en-US" sz="2000" b="1" dirty="0" smtClean="0"/>
              <a:t>     新颖性，属于研究与试验发展。对脑失调病患者的定期脑电</a:t>
            </a:r>
          </a:p>
          <a:p>
            <a:pPr indent="355600">
              <a:lnSpc>
                <a:spcPct val="120000"/>
              </a:lnSpc>
            </a:pPr>
            <a:r>
              <a:rPr lang="zh-CN" altLang="en-US" sz="2000" b="1" dirty="0" smtClean="0"/>
              <a:t>     照相检查，是标准检查，不具有新颖性，不是研究与试验发</a:t>
            </a:r>
          </a:p>
          <a:p>
            <a:pPr indent="355600">
              <a:lnSpc>
                <a:spcPct val="120000"/>
              </a:lnSpc>
            </a:pPr>
            <a:r>
              <a:rPr lang="zh-CN" altLang="en-US" sz="2000" b="1" dirty="0" smtClean="0"/>
              <a:t>     展，应属于一般性医疗保健服务。但是，在研制新药过程中</a:t>
            </a:r>
            <a:r>
              <a:rPr lang="en-US" altLang="zh-CN" sz="2000" b="1" dirty="0" smtClean="0"/>
              <a:t>,</a:t>
            </a:r>
            <a:endParaRPr lang="zh-CN" altLang="en-US" sz="2000" b="1" dirty="0" smtClean="0"/>
          </a:p>
          <a:p>
            <a:pPr indent="355600">
              <a:lnSpc>
                <a:spcPct val="120000"/>
              </a:lnSpc>
            </a:pPr>
            <a:r>
              <a:rPr lang="zh-CN" altLang="en-US" sz="2000" b="1" dirty="0" smtClean="0"/>
              <a:t>     为确定和分析该新药效果及可能的副作用而进行的电脑照相</a:t>
            </a:r>
            <a:endParaRPr lang="en-US" altLang="zh-CN" sz="2000" b="1" dirty="0" smtClean="0"/>
          </a:p>
          <a:p>
            <a:pPr indent="355600">
              <a:lnSpc>
                <a:spcPct val="120000"/>
              </a:lnSpc>
            </a:pPr>
            <a:r>
              <a:rPr lang="zh-CN" altLang="en-US" sz="2000" b="1" dirty="0" smtClean="0"/>
              <a:t>     检查，虽然其技术性质完全与上述标准检查相同，也应该作</a:t>
            </a:r>
          </a:p>
          <a:p>
            <a:pPr indent="355600">
              <a:lnSpc>
                <a:spcPct val="120000"/>
              </a:lnSpc>
            </a:pPr>
            <a:r>
              <a:rPr lang="zh-CN" altLang="en-US" sz="2000" b="1" dirty="0" smtClean="0"/>
              <a:t>     为研究与试验发展。</a:t>
            </a:r>
            <a:endParaRPr lang="zh-CN" altLang="en-US" sz="2000" b="1"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9</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4"/>
          <p:cNvSpPr>
            <a:spLocks noChangeArrowheads="1"/>
          </p:cNvSpPr>
          <p:nvPr/>
        </p:nvSpPr>
        <p:spPr bwMode="auto">
          <a:xfrm>
            <a:off x="928662" y="1000108"/>
            <a:ext cx="6121400" cy="431800"/>
          </a:xfrm>
          <a:prstGeom prst="rect">
            <a:avLst/>
          </a:prstGeom>
          <a:noFill/>
          <a:ln w="9525">
            <a:noFill/>
            <a:miter lim="800000"/>
          </a:ln>
        </p:spPr>
        <p:txBody>
          <a:bodyPr anchor="ctr"/>
          <a:lstStyle/>
          <a:p>
            <a:pPr algn="l" eaLnBrk="1" hangingPunct="1"/>
            <a:r>
              <a:rPr lang="zh-CN" altLang="en-US" sz="2800" b="1" dirty="0">
                <a:solidFill>
                  <a:srgbClr val="0033CC"/>
                </a:solidFill>
                <a:latin typeface="Times New Roman" panose="02020603050405020304" pitchFamily="18" charset="0"/>
              </a:rPr>
              <a:t>二、科技项目与科技活动的区别</a:t>
            </a:r>
            <a:endParaRPr lang="zh-CN" altLang="en-US" sz="2800" b="1" dirty="0">
              <a:solidFill>
                <a:srgbClr val="0033CC"/>
              </a:solidFill>
            </a:endParaRPr>
          </a:p>
        </p:txBody>
      </p:sp>
      <p:sp>
        <p:nvSpPr>
          <p:cNvPr id="7" name="矩形 6"/>
          <p:cNvSpPr/>
          <p:nvPr/>
        </p:nvSpPr>
        <p:spPr>
          <a:xfrm>
            <a:off x="857224" y="1554641"/>
            <a:ext cx="7500990" cy="4126258"/>
          </a:xfrm>
          <a:prstGeom prst="rect">
            <a:avLst/>
          </a:prstGeom>
        </p:spPr>
        <p:txBody>
          <a:bodyPr wrap="square">
            <a:spAutoFit/>
          </a:bodyPr>
          <a:lstStyle/>
          <a:p>
            <a:pPr>
              <a:lnSpc>
                <a:spcPts val="4000"/>
              </a:lnSpc>
            </a:pPr>
            <a:r>
              <a:rPr lang="zh-CN" altLang="en-US" sz="2400" b="1" dirty="0" smtClean="0"/>
              <a:t>项目”被定义为：</a:t>
            </a:r>
          </a:p>
          <a:p>
            <a:pPr>
              <a:lnSpc>
                <a:spcPts val="4000"/>
              </a:lnSpc>
            </a:pPr>
            <a:r>
              <a:rPr lang="zh-CN" altLang="en-US" sz="2400" b="1" dirty="0" smtClean="0"/>
              <a:t>  “具有明确开始和结束时间（临时性），必须在规</a:t>
            </a:r>
            <a:endParaRPr lang="en-US" altLang="zh-CN" sz="2400" b="1" dirty="0" smtClean="0"/>
          </a:p>
          <a:p>
            <a:pPr>
              <a:lnSpc>
                <a:spcPts val="4000"/>
              </a:lnSpc>
            </a:pPr>
            <a:r>
              <a:rPr lang="en-US" altLang="zh-CN" sz="2400" b="1" dirty="0" smtClean="0"/>
              <a:t>  </a:t>
            </a:r>
            <a:r>
              <a:rPr lang="zh-CN" altLang="en-US" sz="2400" b="1" dirty="0" smtClean="0"/>
              <a:t>定的成本、质量和范围等限制条件下完成的一（独</a:t>
            </a:r>
            <a:endParaRPr lang="en-US" altLang="zh-CN" sz="2400" b="1" dirty="0" smtClean="0"/>
          </a:p>
          <a:p>
            <a:pPr>
              <a:lnSpc>
                <a:spcPts val="4000"/>
              </a:lnSpc>
            </a:pPr>
            <a:r>
              <a:rPr lang="zh-CN" altLang="en-US" sz="2400" b="1" dirty="0" smtClean="0"/>
              <a:t>  特性）事业，具有明确的目标。”  </a:t>
            </a:r>
          </a:p>
          <a:p>
            <a:pPr>
              <a:lnSpc>
                <a:spcPts val="4000"/>
              </a:lnSpc>
            </a:pPr>
            <a:r>
              <a:rPr lang="zh-CN" altLang="en-US" sz="2400" b="1" dirty="0" smtClean="0"/>
              <a:t>  联想到大学生组织举办的各种活动，其实每个活动</a:t>
            </a:r>
            <a:endParaRPr lang="en-US" altLang="zh-CN" sz="2400" b="1" dirty="0" smtClean="0"/>
          </a:p>
          <a:p>
            <a:pPr>
              <a:lnSpc>
                <a:spcPts val="4000"/>
              </a:lnSpc>
            </a:pPr>
            <a:r>
              <a:rPr lang="en-US" altLang="zh-CN" sz="2400" b="1" dirty="0" smtClean="0"/>
              <a:t>  </a:t>
            </a:r>
            <a:r>
              <a:rPr lang="zh-CN" altLang="en-US" sz="2400" b="1" dirty="0" smtClean="0"/>
              <a:t>都是一个活生生的项目，都具有临时性、独特性、</a:t>
            </a:r>
            <a:endParaRPr lang="en-US" altLang="zh-CN" sz="2400" b="1" dirty="0" smtClean="0"/>
          </a:p>
          <a:p>
            <a:pPr>
              <a:lnSpc>
                <a:spcPts val="4000"/>
              </a:lnSpc>
            </a:pPr>
            <a:r>
              <a:rPr lang="en-US" altLang="zh-CN" sz="2400" b="1" dirty="0" smtClean="0"/>
              <a:t>  </a:t>
            </a:r>
            <a:r>
              <a:rPr lang="zh-CN" altLang="en-US" sz="2400" b="1" dirty="0" smtClean="0"/>
              <a:t>目标性等特点。</a:t>
            </a:r>
            <a:endParaRPr lang="en-US" altLang="zh-CN" sz="2400" b="1" dirty="0" smtClean="0"/>
          </a:p>
          <a:p>
            <a:pPr>
              <a:lnSpc>
                <a:spcPct val="120000"/>
              </a:lnSpc>
            </a:pPr>
            <a:endParaRPr lang="zh-CN" altLang="en-US" sz="2400" dirty="0"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10</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4"/>
          <p:cNvSpPr>
            <a:spLocks noChangeArrowheads="1"/>
          </p:cNvSpPr>
          <p:nvPr/>
        </p:nvSpPr>
        <p:spPr bwMode="auto">
          <a:xfrm>
            <a:off x="928662" y="1000108"/>
            <a:ext cx="6121400" cy="431800"/>
          </a:xfrm>
          <a:prstGeom prst="rect">
            <a:avLst/>
          </a:prstGeom>
          <a:noFill/>
          <a:ln w="9525">
            <a:noFill/>
            <a:miter lim="800000"/>
          </a:ln>
        </p:spPr>
        <p:txBody>
          <a:bodyPr anchor="ctr"/>
          <a:lstStyle/>
          <a:p>
            <a:pPr algn="l" eaLnBrk="1" hangingPunct="1"/>
            <a:r>
              <a:rPr lang="zh-CN" altLang="en-US" sz="2800" b="1" dirty="0">
                <a:solidFill>
                  <a:srgbClr val="0033CC"/>
                </a:solidFill>
                <a:latin typeface="Times New Roman" panose="02020603050405020304" pitchFamily="18" charset="0"/>
              </a:rPr>
              <a:t>二、科技项目与科技活动的区别</a:t>
            </a:r>
            <a:endParaRPr lang="zh-CN" altLang="en-US" sz="2800" b="1" dirty="0">
              <a:solidFill>
                <a:srgbClr val="0033CC"/>
              </a:solidFill>
            </a:endParaRPr>
          </a:p>
        </p:txBody>
      </p:sp>
      <p:sp>
        <p:nvSpPr>
          <p:cNvPr id="7" name="矩形 6"/>
          <p:cNvSpPr/>
          <p:nvPr/>
        </p:nvSpPr>
        <p:spPr>
          <a:xfrm>
            <a:off x="857224" y="1554641"/>
            <a:ext cx="7500990" cy="505972"/>
          </a:xfrm>
          <a:prstGeom prst="rect">
            <a:avLst/>
          </a:prstGeom>
        </p:spPr>
        <p:txBody>
          <a:bodyPr wrap="square">
            <a:spAutoFit/>
          </a:bodyPr>
          <a:lstStyle/>
          <a:p>
            <a:pPr>
              <a:lnSpc>
                <a:spcPct val="120000"/>
              </a:lnSpc>
            </a:pPr>
            <a:endParaRPr lang="zh-CN" altLang="en-US" sz="2400" dirty="0" smtClean="0"/>
          </a:p>
        </p:txBody>
      </p:sp>
      <p:sp>
        <p:nvSpPr>
          <p:cNvPr id="8" name="矩形 7"/>
          <p:cNvSpPr/>
          <p:nvPr/>
        </p:nvSpPr>
        <p:spPr>
          <a:xfrm>
            <a:off x="928662" y="1500174"/>
            <a:ext cx="7429552" cy="4196020"/>
          </a:xfrm>
          <a:prstGeom prst="rect">
            <a:avLst/>
          </a:prstGeom>
        </p:spPr>
        <p:txBody>
          <a:bodyPr wrap="square">
            <a:spAutoFit/>
          </a:bodyPr>
          <a:lstStyle/>
          <a:p>
            <a:pPr>
              <a:lnSpc>
                <a:spcPts val="4000"/>
              </a:lnSpc>
            </a:pPr>
            <a:r>
              <a:rPr lang="zh-CN" altLang="en-US" sz="2400" b="1" dirty="0" smtClean="0"/>
              <a:t>  但是，这里需要指出的是，我们平常所讲的“活动”</a:t>
            </a:r>
            <a:endParaRPr lang="en-US" altLang="zh-CN" sz="2400" b="1" dirty="0" smtClean="0"/>
          </a:p>
          <a:p>
            <a:pPr>
              <a:lnSpc>
                <a:spcPts val="4000"/>
              </a:lnSpc>
            </a:pPr>
            <a:r>
              <a:rPr lang="en-US" altLang="zh-CN" sz="2400" b="1" dirty="0" smtClean="0"/>
              <a:t>  </a:t>
            </a:r>
            <a:r>
              <a:rPr lang="zh-CN" altLang="en-US" sz="2400" b="1" dirty="0" smtClean="0"/>
              <a:t>只局限于在活动进行时间里所发生的事件，而“项目</a:t>
            </a:r>
            <a:endParaRPr lang="en-US" altLang="zh-CN" sz="2400" b="1" dirty="0" smtClean="0"/>
          </a:p>
          <a:p>
            <a:pPr>
              <a:lnSpc>
                <a:spcPts val="4000"/>
              </a:lnSpc>
            </a:pPr>
            <a:r>
              <a:rPr lang="en-US" altLang="zh-CN" sz="2400" b="1" dirty="0" smtClean="0"/>
              <a:t>  </a:t>
            </a:r>
            <a:r>
              <a:rPr lang="zh-CN" altLang="en-US" sz="2400" b="1" dirty="0" smtClean="0"/>
              <a:t>”不仅包括活动举行，还包括为活动的成功举办而进</a:t>
            </a:r>
            <a:endParaRPr lang="en-US" altLang="zh-CN" sz="2400" b="1" dirty="0" smtClean="0"/>
          </a:p>
          <a:p>
            <a:pPr>
              <a:lnSpc>
                <a:spcPts val="4000"/>
              </a:lnSpc>
            </a:pPr>
            <a:r>
              <a:rPr lang="en-US" altLang="zh-CN" sz="2400" b="1" dirty="0" smtClean="0"/>
              <a:t>  </a:t>
            </a:r>
            <a:r>
              <a:rPr lang="zh-CN" altLang="en-US" sz="2400" b="1" dirty="0" smtClean="0"/>
              <a:t>行的前期筹备工作、中期实施方案的制定、实验环节</a:t>
            </a:r>
            <a:endParaRPr lang="en-US" altLang="zh-CN" sz="2400" b="1" dirty="0" smtClean="0"/>
          </a:p>
          <a:p>
            <a:pPr>
              <a:lnSpc>
                <a:spcPts val="4000"/>
              </a:lnSpc>
            </a:pPr>
            <a:r>
              <a:rPr lang="en-US" altLang="zh-CN" sz="2400" b="1" dirty="0" smtClean="0"/>
              <a:t>  </a:t>
            </a:r>
            <a:r>
              <a:rPr lang="zh-CN" altLang="en-US" sz="2400" b="1" dirty="0" smtClean="0"/>
              <a:t>的运行及和活动后的总结与评价工作。</a:t>
            </a:r>
            <a:endParaRPr lang="en-US" altLang="zh-CN" sz="2400" b="1" dirty="0" smtClean="0"/>
          </a:p>
          <a:p>
            <a:pPr>
              <a:lnSpc>
                <a:spcPts val="4000"/>
              </a:lnSpc>
            </a:pPr>
            <a:r>
              <a:rPr lang="en-US" altLang="zh-CN" sz="2400" b="1" dirty="0" smtClean="0"/>
              <a:t>  </a:t>
            </a:r>
            <a:r>
              <a:rPr lang="zh-CN" altLang="en-US" sz="2400" b="1" dirty="0" smtClean="0"/>
              <a:t>所以，“科技项目”</a:t>
            </a:r>
            <a:r>
              <a:rPr lang="zh-CN" altLang="en-US" sz="2400" b="1" dirty="0" smtClean="0">
                <a:solidFill>
                  <a:srgbClr val="FF0000"/>
                </a:solidFill>
              </a:rPr>
              <a:t>比</a:t>
            </a:r>
            <a:r>
              <a:rPr lang="zh-CN" altLang="en-US" sz="2400" b="1" dirty="0" smtClean="0"/>
              <a:t>“科技活动”在时间跨度上</a:t>
            </a:r>
            <a:r>
              <a:rPr lang="zh-CN" altLang="en-US" sz="2400" b="1" dirty="0" smtClean="0">
                <a:solidFill>
                  <a:srgbClr val="FF0000"/>
                </a:solidFill>
              </a:rPr>
              <a:t>要</a:t>
            </a:r>
            <a:endParaRPr lang="en-US" altLang="zh-CN" sz="2400" b="1" dirty="0" smtClean="0">
              <a:solidFill>
                <a:srgbClr val="FF0000"/>
              </a:solidFill>
            </a:endParaRPr>
          </a:p>
          <a:p>
            <a:pPr>
              <a:lnSpc>
                <a:spcPts val="4000"/>
              </a:lnSpc>
            </a:pPr>
            <a:r>
              <a:rPr lang="en-US" altLang="zh-CN" sz="2400" b="1" dirty="0" smtClean="0">
                <a:solidFill>
                  <a:srgbClr val="FF0000"/>
                </a:solidFill>
              </a:rPr>
              <a:t>  </a:t>
            </a:r>
            <a:r>
              <a:rPr lang="zh-CN" altLang="en-US" sz="2400" b="1" dirty="0" smtClean="0">
                <a:solidFill>
                  <a:srgbClr val="FF0000"/>
                </a:solidFill>
              </a:rPr>
              <a:t>长</a:t>
            </a:r>
            <a:r>
              <a:rPr lang="zh-CN" altLang="en-US" sz="2400" b="1" dirty="0" smtClean="0"/>
              <a:t>，在事情复杂程度上</a:t>
            </a:r>
            <a:r>
              <a:rPr lang="zh-CN" altLang="en-US" sz="2400" b="1" dirty="0" smtClean="0">
                <a:solidFill>
                  <a:srgbClr val="FF0000"/>
                </a:solidFill>
              </a:rPr>
              <a:t>要大</a:t>
            </a:r>
            <a:r>
              <a:rPr lang="zh-CN" altLang="en-US" sz="2400" b="1" dirty="0" smtClean="0"/>
              <a:t>，所包括的活动工序</a:t>
            </a:r>
            <a:r>
              <a:rPr lang="zh-CN" altLang="en-US" sz="2400" b="1" dirty="0" smtClean="0">
                <a:solidFill>
                  <a:srgbClr val="FF0000"/>
                </a:solidFill>
              </a:rPr>
              <a:t>要多</a:t>
            </a:r>
            <a:r>
              <a:rPr lang="zh-CN" altLang="en-US" sz="2400" b="1" dirty="0" smtClean="0"/>
              <a:t>。</a:t>
            </a:r>
            <a:endParaRPr lang="en-US" altLang="zh-CN" sz="2400" b="1" dirty="0" smtClean="0"/>
          </a:p>
          <a:p>
            <a:pPr>
              <a:lnSpc>
                <a:spcPts val="4000"/>
              </a:lnSpc>
            </a:pPr>
            <a:r>
              <a:rPr lang="zh-CN" altLang="en-US" sz="2400" b="1" dirty="0" smtClean="0"/>
              <a:t> </a:t>
            </a:r>
          </a:p>
        </p:txBody>
      </p:sp>
      <p:sp>
        <p:nvSpPr>
          <p:cNvPr id="10" name="矩形 9"/>
          <p:cNvSpPr/>
          <p:nvPr/>
        </p:nvSpPr>
        <p:spPr>
          <a:xfrm>
            <a:off x="6000760" y="1071546"/>
            <a:ext cx="992579" cy="369332"/>
          </a:xfrm>
          <a:prstGeom prst="rect">
            <a:avLst/>
          </a:prstGeom>
        </p:spPr>
        <p:txBody>
          <a:bodyPr wrap="none">
            <a:spAutoFit/>
          </a:bodyPr>
          <a:lstStyle/>
          <a:p>
            <a:r>
              <a:rPr lang="zh-CN" altLang="en-US" b="1" dirty="0" smtClean="0">
                <a:solidFill>
                  <a:srgbClr val="FD0903"/>
                </a:solidFill>
                <a:latin typeface="Times New Roman" panose="02020603050405020304" pitchFamily="18" charset="0"/>
              </a:rPr>
              <a:t>（续</a:t>
            </a:r>
            <a:r>
              <a:rPr lang="en-US" altLang="zh-CN" b="1" dirty="0" smtClean="0">
                <a:solidFill>
                  <a:srgbClr val="FD0903"/>
                </a:solidFill>
                <a:latin typeface="Times New Roman" panose="02020603050405020304" pitchFamily="18" charset="0"/>
              </a:rPr>
              <a:t>1</a:t>
            </a:r>
            <a:r>
              <a:rPr lang="zh-CN" altLang="en-US" b="1" dirty="0" smtClean="0">
                <a:solidFill>
                  <a:srgbClr val="FD0903"/>
                </a:solidFill>
                <a:latin typeface="Times New Roman" panose="02020603050405020304" pitchFamily="18" charset="0"/>
              </a:rPr>
              <a:t>）</a:t>
            </a:r>
            <a:endParaRPr lang="zh-CN" altLang="en-US" b="1" dirty="0">
              <a:solidFill>
                <a:srgbClr val="FD0903"/>
              </a:solidFill>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第一部分  年报类型</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2</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9"/>
          <p:cNvSpPr>
            <a:spLocks noChangeArrowheads="1"/>
          </p:cNvSpPr>
          <p:nvPr/>
        </p:nvSpPr>
        <p:spPr bwMode="auto">
          <a:xfrm>
            <a:off x="714348" y="928670"/>
            <a:ext cx="7200900" cy="492125"/>
          </a:xfrm>
          <a:prstGeom prst="rect">
            <a:avLst/>
          </a:prstGeom>
          <a:noFill/>
          <a:ln w="28575" algn="ctr">
            <a:noFill/>
            <a:miter lim="800000"/>
          </a:ln>
        </p:spPr>
        <p:txBody>
          <a:bodyPr lIns="0" tIns="0" rIns="0" bIns="0">
            <a:spAutoFit/>
          </a:bodyPr>
          <a:lstStyle/>
          <a:p>
            <a:pPr indent="-228600" algn="l"/>
            <a:r>
              <a:rPr lang="en-US" altLang="zh-CN" sz="3200" dirty="0">
                <a:solidFill>
                  <a:srgbClr val="0033CC"/>
                </a:solidFill>
              </a:rPr>
              <a:t>  </a:t>
            </a:r>
            <a:r>
              <a:rPr lang="zh-CN" altLang="en-US" sz="3200" b="1" dirty="0">
                <a:solidFill>
                  <a:srgbClr val="FF0000"/>
                </a:solidFill>
              </a:rPr>
              <a:t>二</a:t>
            </a:r>
            <a:r>
              <a:rPr lang="zh-CN" altLang="en-US" sz="3200" b="1" dirty="0" smtClean="0">
                <a:solidFill>
                  <a:srgbClr val="FF0000"/>
                </a:solidFill>
              </a:rPr>
              <a:t>、审核</a:t>
            </a:r>
            <a:r>
              <a:rPr lang="zh-CN" altLang="en-US" sz="3200" b="1" dirty="0">
                <a:solidFill>
                  <a:srgbClr val="FF0000"/>
                </a:solidFill>
              </a:rPr>
              <a:t>表</a:t>
            </a:r>
            <a:r>
              <a:rPr lang="en-US" altLang="zh-CN" sz="2800" b="1" dirty="0" smtClean="0">
                <a:solidFill>
                  <a:srgbClr val="FF0000"/>
                </a:solidFill>
              </a:rPr>
              <a:t>(</a:t>
            </a:r>
            <a:r>
              <a:rPr lang="zh-CN" altLang="en-US" sz="2800" b="1" dirty="0" smtClean="0">
                <a:solidFill>
                  <a:srgbClr val="FF0000"/>
                </a:solidFill>
              </a:rPr>
              <a:t>上报教育部</a:t>
            </a:r>
            <a:r>
              <a:rPr lang="zh-CN" altLang="en-US" sz="2800" b="1" dirty="0">
                <a:solidFill>
                  <a:srgbClr val="FF0000"/>
                </a:solidFill>
              </a:rPr>
              <a:t>的纸制件</a:t>
            </a:r>
            <a:r>
              <a:rPr lang="en-US" altLang="zh-CN" sz="2800" b="1" dirty="0">
                <a:solidFill>
                  <a:srgbClr val="FF0000"/>
                </a:solidFill>
              </a:rPr>
              <a:t>)</a:t>
            </a:r>
          </a:p>
        </p:txBody>
      </p:sp>
      <p:sp>
        <p:nvSpPr>
          <p:cNvPr id="7" name="Rectangle 3"/>
          <p:cNvSpPr txBox="1">
            <a:spLocks noChangeArrowheads="1"/>
          </p:cNvSpPr>
          <p:nvPr/>
        </p:nvSpPr>
        <p:spPr>
          <a:xfrm>
            <a:off x="1142976" y="1428736"/>
            <a:ext cx="5903913" cy="5214974"/>
          </a:xfrm>
          <a:prstGeom prst="rect">
            <a:avLst/>
          </a:prstGeom>
        </p:spPr>
        <p:txBody>
          <a:bodyPr vert="horz" lIns="91440" tIns="45720" rIns="91440" bIns="45720" rtlCol="0">
            <a:normAutofit/>
          </a:bodyPr>
          <a:lstStyle/>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封面</a:t>
            </a:r>
            <a:endParaRPr kumimoji="0" lang="en-US" altLang="zh-CN" sz="26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1-1   </a:t>
            </a:r>
            <a:r>
              <a:rPr kumimoji="0" lang="zh-CN" altLang="en-US" sz="2600" b="1" i="0" u="none" strike="noStrike" kern="1200" cap="none" spc="0" normalizeH="0" baseline="0" noProof="0" dirty="0" smtClean="0">
                <a:ln>
                  <a:noFill/>
                </a:ln>
                <a:effectLst/>
                <a:uLnTx/>
                <a:uFillTx/>
                <a:latin typeface="+mn-lt"/>
                <a:ea typeface="+mn-ea"/>
                <a:cs typeface="+mn-cs"/>
              </a:rPr>
              <a:t>科技人力资源情况表</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2       </a:t>
            </a:r>
            <a:r>
              <a:rPr kumimoji="0" lang="zh-CN" altLang="en-US" sz="2600" b="1" i="0" u="none" strike="noStrike" kern="1200" cap="none" spc="0" normalizeH="0" baseline="0" noProof="0" dirty="0" smtClean="0">
                <a:ln>
                  <a:noFill/>
                </a:ln>
                <a:effectLst/>
                <a:uLnTx/>
                <a:uFillTx/>
                <a:latin typeface="+mn-lt"/>
                <a:ea typeface="+mn-ea"/>
                <a:cs typeface="+mn-cs"/>
              </a:rPr>
              <a:t>科技经费情况表</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3-1   </a:t>
            </a:r>
            <a:r>
              <a:rPr kumimoji="0" lang="zh-CN" altLang="en-US" sz="2600" b="1" i="0" u="none" strike="noStrike" kern="1200" cap="none" spc="0" normalizeH="0" baseline="0" noProof="0" dirty="0" smtClean="0">
                <a:ln>
                  <a:noFill/>
                </a:ln>
                <a:effectLst/>
                <a:uLnTx/>
                <a:uFillTx/>
                <a:latin typeface="+mn-lt"/>
                <a:ea typeface="+mn-ea"/>
                <a:cs typeface="+mn-cs"/>
              </a:rPr>
              <a:t>科技活动机构情况表</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4-1   </a:t>
            </a:r>
            <a:r>
              <a:rPr kumimoji="0" lang="zh-CN" altLang="en-US" sz="2600" b="1" i="0" u="none" strike="noStrike" kern="1200" cap="none" spc="0" normalizeH="0" baseline="0" noProof="0" dirty="0" smtClean="0">
                <a:ln>
                  <a:noFill/>
                </a:ln>
                <a:effectLst/>
                <a:uLnTx/>
                <a:uFillTx/>
                <a:latin typeface="+mn-lt"/>
                <a:ea typeface="+mn-ea"/>
                <a:cs typeface="+mn-cs"/>
              </a:rPr>
              <a:t>科技项目情况表（一）</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4-2   </a:t>
            </a:r>
            <a:r>
              <a:rPr kumimoji="0" lang="zh-CN" altLang="en-US" sz="2600" b="1" i="0" u="none" strike="noStrike" kern="1200" cap="none" spc="0" normalizeH="0" baseline="0" noProof="0" dirty="0" smtClean="0">
                <a:ln>
                  <a:noFill/>
                </a:ln>
                <a:effectLst/>
                <a:uLnTx/>
                <a:uFillTx/>
                <a:latin typeface="+mn-lt"/>
                <a:ea typeface="+mn-ea"/>
                <a:cs typeface="+mn-cs"/>
              </a:rPr>
              <a:t>科技项目情况表（二）</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5       </a:t>
            </a:r>
            <a:r>
              <a:rPr kumimoji="0" lang="zh-CN" altLang="en-US" sz="2600" b="1" i="0" u="none" strike="noStrike" kern="1200" cap="none" spc="0" normalizeH="0" baseline="0" noProof="0" dirty="0" smtClean="0">
                <a:ln>
                  <a:noFill/>
                </a:ln>
                <a:effectLst/>
                <a:uLnTx/>
                <a:uFillTx/>
                <a:latin typeface="+mn-lt"/>
                <a:ea typeface="+mn-ea"/>
                <a:cs typeface="+mn-cs"/>
              </a:rPr>
              <a:t>科技交流情况表</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6       </a:t>
            </a:r>
            <a:r>
              <a:rPr kumimoji="0" lang="zh-CN" altLang="en-US" sz="2600" b="1" i="0" u="none" strike="noStrike" kern="1200" cap="none" spc="0" normalizeH="0" baseline="0" noProof="0" dirty="0" smtClean="0">
                <a:ln>
                  <a:noFill/>
                </a:ln>
                <a:effectLst/>
                <a:uLnTx/>
                <a:uFillTx/>
                <a:latin typeface="+mn-lt"/>
                <a:ea typeface="+mn-ea"/>
                <a:cs typeface="+mn-cs"/>
              </a:rPr>
              <a:t>技术转让与知识产权情况表</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7-1   </a:t>
            </a:r>
            <a:r>
              <a:rPr kumimoji="0" lang="zh-CN" altLang="en-US" sz="2600" b="1" i="0" u="none" strike="noStrike" kern="1200" cap="none" spc="0" normalizeH="0" baseline="0" noProof="0" dirty="0" smtClean="0">
                <a:ln>
                  <a:noFill/>
                </a:ln>
                <a:effectLst/>
                <a:uLnTx/>
                <a:uFillTx/>
                <a:latin typeface="+mn-lt"/>
                <a:ea typeface="+mn-ea"/>
                <a:cs typeface="+mn-cs"/>
              </a:rPr>
              <a:t>科技成果情况表</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9-1   </a:t>
            </a:r>
            <a:r>
              <a:rPr kumimoji="0" lang="zh-CN" altLang="en-US" sz="2600" b="1" i="0" u="none" strike="noStrike" kern="1200" cap="none" spc="0" normalizeH="0" baseline="0" noProof="0" dirty="0" smtClean="0">
                <a:ln>
                  <a:noFill/>
                </a:ln>
                <a:effectLst/>
                <a:uLnTx/>
                <a:uFillTx/>
                <a:latin typeface="+mn-lt"/>
                <a:ea typeface="+mn-ea"/>
                <a:cs typeface="+mn-cs"/>
              </a:rPr>
              <a:t>科技成果奖励情况表</a:t>
            </a:r>
          </a:p>
          <a:p>
            <a:pPr marL="0" marR="0" lvl="0" indent="0" defTabSz="914400" rtl="0" eaLnBrk="1" fontAlgn="auto" latinLnBrk="0" hangingPunct="1">
              <a:lnSpc>
                <a:spcPts val="3300"/>
              </a:lnSpc>
              <a:spcAft>
                <a:spcPts val="0"/>
              </a:spcAft>
              <a:buClrTx/>
              <a:buSzTx/>
              <a:buFontTx/>
              <a:buNone/>
              <a:defRPr/>
            </a:pP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10     </a:t>
            </a:r>
            <a:r>
              <a:rPr kumimoji="0" lang="zh-CN" altLang="en-US" sz="2600" b="1" i="0" u="none" strike="noStrike" kern="1200" cap="none" spc="0" normalizeH="0" baseline="0" noProof="0" dirty="0" smtClean="0">
                <a:ln>
                  <a:noFill/>
                </a:ln>
                <a:effectLst/>
                <a:uLnTx/>
                <a:uFillTx/>
                <a:latin typeface="+mn-lt"/>
                <a:ea typeface="+mn-ea"/>
                <a:cs typeface="+mn-cs"/>
              </a:rPr>
              <a:t>科技期刊情况表</a:t>
            </a:r>
            <a:endParaRPr kumimoji="0" lang="en-US" altLang="zh-CN" sz="2600" b="1" i="0" u="none" strike="noStrike" kern="1200" cap="none" spc="0" normalizeH="0" baseline="0" noProof="0" dirty="0" smtClean="0">
              <a:ln>
                <a:noFill/>
              </a:ln>
              <a:effectLst/>
              <a:uLnTx/>
              <a:uFillTx/>
              <a:latin typeface="+mn-lt"/>
              <a:ea typeface="+mn-ea"/>
              <a:cs typeface="+mn-cs"/>
            </a:endParaRPr>
          </a:p>
          <a:p>
            <a:pPr>
              <a:lnSpc>
                <a:spcPts val="3300"/>
              </a:lnSpc>
              <a:defRPr/>
            </a:pPr>
            <a:r>
              <a:rPr lang="zh-CN" altLang="en-US" sz="2600" b="1" dirty="0" smtClean="0"/>
              <a:t>表</a:t>
            </a:r>
            <a:r>
              <a:rPr lang="en-US" altLang="zh-CN" sz="2600" b="1" dirty="0" smtClean="0"/>
              <a:t>11    </a:t>
            </a:r>
            <a:r>
              <a:rPr lang="zh-CN" altLang="en-US" sz="2600" b="1" dirty="0" smtClean="0">
                <a:solidFill>
                  <a:srgbClr val="FF0000"/>
                </a:solidFill>
              </a:rPr>
              <a:t>（略）</a:t>
            </a: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11</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4"/>
          <p:cNvSpPr>
            <a:spLocks noChangeArrowheads="1"/>
          </p:cNvSpPr>
          <p:nvPr/>
        </p:nvSpPr>
        <p:spPr bwMode="auto">
          <a:xfrm>
            <a:off x="928662" y="1000108"/>
            <a:ext cx="4105275" cy="431800"/>
          </a:xfrm>
          <a:prstGeom prst="rect">
            <a:avLst/>
          </a:prstGeom>
          <a:noFill/>
          <a:ln w="9525">
            <a:noFill/>
            <a:miter lim="800000"/>
          </a:ln>
        </p:spPr>
        <p:txBody>
          <a:bodyPr anchor="ctr"/>
          <a:lstStyle/>
          <a:p>
            <a:pPr algn="l" eaLnBrk="1" hangingPunct="1"/>
            <a:r>
              <a:rPr lang="zh-CN" altLang="en-US" sz="2800" b="1" dirty="0">
                <a:solidFill>
                  <a:srgbClr val="0033CC"/>
                </a:solidFill>
                <a:latin typeface="Times New Roman" panose="02020603050405020304" pitchFamily="18" charset="0"/>
              </a:rPr>
              <a:t>三、国际学术会议</a:t>
            </a:r>
            <a:endParaRPr lang="zh-CN" altLang="en-US" b="1" dirty="0">
              <a:solidFill>
                <a:srgbClr val="FD0903"/>
              </a:solidFill>
              <a:latin typeface="Times New Roman" panose="02020603050405020304" pitchFamily="18" charset="0"/>
            </a:endParaRPr>
          </a:p>
        </p:txBody>
      </p:sp>
      <p:sp>
        <p:nvSpPr>
          <p:cNvPr id="7" name="矩形 6"/>
          <p:cNvSpPr/>
          <p:nvPr/>
        </p:nvSpPr>
        <p:spPr>
          <a:xfrm>
            <a:off x="857224" y="1571612"/>
            <a:ext cx="7500990" cy="4580741"/>
          </a:xfrm>
          <a:prstGeom prst="rect">
            <a:avLst/>
          </a:prstGeom>
        </p:spPr>
        <p:txBody>
          <a:bodyPr wrap="square">
            <a:spAutoFit/>
          </a:bodyPr>
          <a:lstStyle/>
          <a:p>
            <a:pPr>
              <a:lnSpc>
                <a:spcPts val="3500"/>
              </a:lnSpc>
            </a:pPr>
            <a:r>
              <a:rPr lang="zh-CN" altLang="en-US" sz="2200" b="1" dirty="0" smtClean="0">
                <a:latin typeface="+mn-ea"/>
              </a:rPr>
              <a:t>国际学术会议是各个国家相关学术领域研究者聚集交流的学</a:t>
            </a:r>
          </a:p>
          <a:p>
            <a:pPr>
              <a:lnSpc>
                <a:spcPts val="3500"/>
              </a:lnSpc>
            </a:pPr>
            <a:r>
              <a:rPr lang="zh-CN" altLang="en-US" sz="2200" b="1" dirty="0" smtClean="0">
                <a:latin typeface="+mn-ea"/>
              </a:rPr>
              <a:t>术交流形式。其主要与会者来自各个国家，这是识别国际学</a:t>
            </a:r>
          </a:p>
          <a:p>
            <a:pPr>
              <a:lnSpc>
                <a:spcPts val="3500"/>
              </a:lnSpc>
            </a:pPr>
            <a:r>
              <a:rPr lang="zh-CN" altLang="en-US" sz="2200" b="1" dirty="0" smtClean="0">
                <a:latin typeface="+mn-ea"/>
              </a:rPr>
              <a:t>术会议的主要标志。换言之，国际学术会议的每个与会者都</a:t>
            </a:r>
          </a:p>
          <a:p>
            <a:pPr>
              <a:lnSpc>
                <a:spcPts val="3500"/>
              </a:lnSpc>
            </a:pPr>
            <a:r>
              <a:rPr lang="zh-CN" altLang="en-US" sz="2200" b="1" dirty="0" smtClean="0">
                <a:latin typeface="+mn-ea"/>
              </a:rPr>
              <a:t>具有某个国家的象征，不论你是否是国家正式派遣的代表，</a:t>
            </a:r>
          </a:p>
          <a:p>
            <a:pPr>
              <a:lnSpc>
                <a:spcPts val="3500"/>
              </a:lnSpc>
            </a:pPr>
            <a:r>
              <a:rPr lang="zh-CN" altLang="en-US" sz="2200" b="1" dirty="0" smtClean="0">
                <a:latin typeface="+mn-ea"/>
              </a:rPr>
              <a:t>还是以个人身份与会，人们都会把你列在你所属国家名下，</a:t>
            </a:r>
          </a:p>
          <a:p>
            <a:pPr>
              <a:lnSpc>
                <a:spcPts val="3500"/>
              </a:lnSpc>
            </a:pPr>
            <a:r>
              <a:rPr lang="zh-CN" altLang="en-US" sz="2200" b="1" dirty="0" smtClean="0">
                <a:latin typeface="+mn-ea"/>
              </a:rPr>
              <a:t>把你看成是这个国家的一部分。</a:t>
            </a:r>
          </a:p>
          <a:p>
            <a:pPr>
              <a:lnSpc>
                <a:spcPts val="3500"/>
              </a:lnSpc>
            </a:pPr>
            <a:r>
              <a:rPr lang="zh-CN" altLang="en-US" sz="2200" b="1" dirty="0" smtClean="0">
                <a:latin typeface="+mn-ea"/>
              </a:rPr>
              <a:t>国际学术会议分</a:t>
            </a:r>
            <a:r>
              <a:rPr lang="zh-CN" altLang="en-US" sz="2200" b="1" dirty="0" smtClean="0">
                <a:solidFill>
                  <a:srgbClr val="FD0903"/>
                </a:solidFill>
                <a:latin typeface="+mn-ea"/>
              </a:rPr>
              <a:t>双边</a:t>
            </a:r>
            <a:r>
              <a:rPr lang="zh-CN" altLang="en-US" sz="2200" b="1" dirty="0" smtClean="0">
                <a:latin typeface="+mn-ea"/>
              </a:rPr>
              <a:t>学术会议和</a:t>
            </a:r>
            <a:r>
              <a:rPr lang="zh-CN" altLang="en-US" sz="2200" b="1" dirty="0" smtClean="0">
                <a:solidFill>
                  <a:srgbClr val="FD0903"/>
                </a:solidFill>
                <a:latin typeface="+mn-ea"/>
              </a:rPr>
              <a:t>多边</a:t>
            </a:r>
            <a:r>
              <a:rPr lang="zh-CN" altLang="en-US" sz="2200" b="1" dirty="0" smtClean="0">
                <a:latin typeface="+mn-ea"/>
              </a:rPr>
              <a:t>学术会议。</a:t>
            </a:r>
            <a:r>
              <a:rPr lang="zh-CN" altLang="en-US" sz="2200" b="1" dirty="0" smtClean="0">
                <a:solidFill>
                  <a:srgbClr val="FD0903"/>
                </a:solidFill>
                <a:latin typeface="+mn-ea"/>
              </a:rPr>
              <a:t>双边</a:t>
            </a:r>
            <a:r>
              <a:rPr lang="zh-CN" altLang="en-US" sz="2200" b="1" dirty="0" smtClean="0">
                <a:latin typeface="+mn-ea"/>
              </a:rPr>
              <a:t>学术会</a:t>
            </a:r>
          </a:p>
          <a:p>
            <a:pPr>
              <a:lnSpc>
                <a:spcPts val="3500"/>
              </a:lnSpc>
            </a:pPr>
            <a:r>
              <a:rPr lang="zh-CN" altLang="en-US" sz="2200" b="1" dirty="0" smtClean="0">
                <a:latin typeface="+mn-ea"/>
              </a:rPr>
              <a:t>是指与会者仅来自两个国家；</a:t>
            </a:r>
            <a:r>
              <a:rPr lang="zh-CN" altLang="en-US" sz="2200" b="1" dirty="0" smtClean="0">
                <a:solidFill>
                  <a:srgbClr val="FD0903"/>
                </a:solidFill>
                <a:latin typeface="+mn-ea"/>
              </a:rPr>
              <a:t>多边</a:t>
            </a:r>
            <a:r>
              <a:rPr lang="zh-CN" altLang="en-US" sz="2200" b="1" dirty="0" smtClean="0">
                <a:latin typeface="+mn-ea"/>
              </a:rPr>
              <a:t>学术会议是指与会者来自</a:t>
            </a:r>
          </a:p>
          <a:p>
            <a:pPr>
              <a:lnSpc>
                <a:spcPts val="3500"/>
              </a:lnSpc>
            </a:pPr>
            <a:r>
              <a:rPr lang="en-US" altLang="zh-CN" sz="2200" b="1" dirty="0" smtClean="0">
                <a:solidFill>
                  <a:srgbClr val="FF0000"/>
                </a:solidFill>
                <a:latin typeface="+mn-ea"/>
              </a:rPr>
              <a:t>3</a:t>
            </a:r>
            <a:r>
              <a:rPr lang="zh-CN" altLang="en-US" sz="2200" b="1" dirty="0" smtClean="0">
                <a:solidFill>
                  <a:srgbClr val="FF0000"/>
                </a:solidFill>
                <a:latin typeface="+mn-ea"/>
              </a:rPr>
              <a:t>个及</a:t>
            </a:r>
            <a:r>
              <a:rPr lang="en-US" altLang="zh-CN" sz="2200" b="1" dirty="0" smtClean="0">
                <a:solidFill>
                  <a:srgbClr val="FF0000"/>
                </a:solidFill>
                <a:latin typeface="+mn-ea"/>
              </a:rPr>
              <a:t>3</a:t>
            </a:r>
            <a:r>
              <a:rPr lang="zh-CN" altLang="en-US" sz="2200" b="1" dirty="0" smtClean="0">
                <a:solidFill>
                  <a:srgbClr val="FF0000"/>
                </a:solidFill>
                <a:latin typeface="+mn-ea"/>
              </a:rPr>
              <a:t>个以上</a:t>
            </a:r>
            <a:r>
              <a:rPr lang="zh-CN" altLang="en-US" sz="2200" b="1" dirty="0" smtClean="0">
                <a:latin typeface="+mn-ea"/>
              </a:rPr>
              <a:t>国家。</a:t>
            </a:r>
          </a:p>
          <a:p>
            <a:pPr>
              <a:lnSpc>
                <a:spcPts val="3500"/>
              </a:lnSpc>
            </a:pPr>
            <a:r>
              <a:rPr lang="zh-CN" altLang="en-US" sz="2200" b="1" dirty="0" smtClean="0">
                <a:solidFill>
                  <a:srgbClr val="FD0903"/>
                </a:solidFill>
                <a:latin typeface="+mn-ea"/>
              </a:rPr>
              <a:t>我们所说的国际学术会议就是指多边学术会议。</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12</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4"/>
          <p:cNvSpPr>
            <a:spLocks noChangeArrowheads="1"/>
          </p:cNvSpPr>
          <p:nvPr/>
        </p:nvSpPr>
        <p:spPr bwMode="auto">
          <a:xfrm>
            <a:off x="928662" y="1000108"/>
            <a:ext cx="4105275" cy="431800"/>
          </a:xfrm>
          <a:prstGeom prst="rect">
            <a:avLst/>
          </a:prstGeom>
          <a:noFill/>
          <a:ln w="9525">
            <a:noFill/>
            <a:miter lim="800000"/>
          </a:ln>
        </p:spPr>
        <p:txBody>
          <a:bodyPr anchor="ctr"/>
          <a:lstStyle/>
          <a:p>
            <a:pPr algn="l" eaLnBrk="1" hangingPunct="1"/>
            <a:r>
              <a:rPr lang="zh-CN" altLang="en-US" sz="2800" b="1" dirty="0" smtClean="0">
                <a:solidFill>
                  <a:srgbClr val="0033CC"/>
                </a:solidFill>
                <a:latin typeface="Times New Roman" panose="02020603050405020304" pitchFamily="18" charset="0"/>
              </a:rPr>
              <a:t>四、三大检索系统</a:t>
            </a:r>
            <a:endParaRPr lang="zh-CN" altLang="en-US" b="1" dirty="0">
              <a:solidFill>
                <a:srgbClr val="FD0903"/>
              </a:solidFill>
              <a:latin typeface="Times New Roman" panose="02020603050405020304" pitchFamily="18" charset="0"/>
            </a:endParaRPr>
          </a:p>
        </p:txBody>
      </p:sp>
      <p:sp>
        <p:nvSpPr>
          <p:cNvPr id="7" name="矩形 6"/>
          <p:cNvSpPr/>
          <p:nvPr/>
        </p:nvSpPr>
        <p:spPr>
          <a:xfrm>
            <a:off x="857224" y="1571612"/>
            <a:ext cx="7500990" cy="476605"/>
          </a:xfrm>
          <a:prstGeom prst="rect">
            <a:avLst/>
          </a:prstGeom>
        </p:spPr>
        <p:txBody>
          <a:bodyPr wrap="square">
            <a:spAutoFit/>
          </a:bodyPr>
          <a:lstStyle/>
          <a:p>
            <a:pPr>
              <a:lnSpc>
                <a:spcPts val="3500"/>
              </a:lnSpc>
            </a:pPr>
            <a:endParaRPr lang="zh-CN" altLang="en-US" sz="2200" b="1" dirty="0" smtClean="0">
              <a:solidFill>
                <a:srgbClr val="FD0903"/>
              </a:solidFill>
              <a:latin typeface="+mn-ea"/>
            </a:endParaRPr>
          </a:p>
        </p:txBody>
      </p:sp>
      <p:sp>
        <p:nvSpPr>
          <p:cNvPr id="8" name="矩形 7"/>
          <p:cNvSpPr/>
          <p:nvPr/>
        </p:nvSpPr>
        <p:spPr>
          <a:xfrm>
            <a:off x="857224" y="1500174"/>
            <a:ext cx="7429552" cy="5262979"/>
          </a:xfrm>
          <a:prstGeom prst="rect">
            <a:avLst/>
          </a:prstGeom>
        </p:spPr>
        <p:txBody>
          <a:bodyPr wrap="square">
            <a:spAutoFit/>
          </a:bodyPr>
          <a:lstStyle/>
          <a:p>
            <a:pPr>
              <a:lnSpc>
                <a:spcPct val="120000"/>
              </a:lnSpc>
            </a:pPr>
            <a:r>
              <a:rPr lang="en-US" altLang="zh-CN" sz="2000" b="1" dirty="0" smtClean="0">
                <a:solidFill>
                  <a:srgbClr val="FD0903"/>
                </a:solidFill>
              </a:rPr>
              <a:t>SCI</a:t>
            </a:r>
            <a:r>
              <a:rPr lang="zh-CN" altLang="en-US" sz="2000" b="1" dirty="0" smtClean="0"/>
              <a:t>（</a:t>
            </a:r>
            <a:r>
              <a:rPr lang="en-US" altLang="zh-CN" sz="2000" b="1" dirty="0" smtClean="0"/>
              <a:t>《</a:t>
            </a:r>
            <a:r>
              <a:rPr lang="zh-CN" altLang="en-US" sz="2000" b="1" dirty="0" smtClean="0"/>
              <a:t>科学引文索引</a:t>
            </a:r>
            <a:r>
              <a:rPr lang="en-US" altLang="zh-CN" sz="2000" b="1" dirty="0" smtClean="0"/>
              <a:t>》</a:t>
            </a:r>
            <a:r>
              <a:rPr lang="zh-CN" altLang="en-US" sz="2000" b="1" dirty="0" smtClean="0"/>
              <a:t>，英文全称为</a:t>
            </a:r>
            <a:r>
              <a:rPr lang="en-US" altLang="zh-CN" sz="2000" b="1" dirty="0" smtClean="0"/>
              <a:t>Science Citation Index</a:t>
            </a:r>
            <a:r>
              <a:rPr lang="zh-CN" altLang="en-US" sz="2000" b="1" dirty="0" smtClean="0"/>
              <a:t>）是</a:t>
            </a:r>
          </a:p>
          <a:p>
            <a:pPr>
              <a:lnSpc>
                <a:spcPct val="120000"/>
              </a:lnSpc>
            </a:pPr>
            <a:r>
              <a:rPr lang="zh-CN" altLang="en-US" sz="2000" b="1" dirty="0" smtClean="0"/>
              <a:t>美国科学情报研究所（</a:t>
            </a:r>
            <a:r>
              <a:rPr lang="en-US" altLang="zh-CN" sz="2000" b="1" dirty="0" smtClean="0"/>
              <a:t>Institute for Scientific Information</a:t>
            </a:r>
            <a:r>
              <a:rPr lang="zh-CN" altLang="en-US" sz="2000" b="1" dirty="0" smtClean="0"/>
              <a:t>，简称</a:t>
            </a:r>
            <a:r>
              <a:rPr lang="en-US" altLang="zh-CN" sz="2000" b="1" dirty="0" smtClean="0"/>
              <a:t>ISI</a:t>
            </a:r>
            <a:r>
              <a:rPr lang="zh-CN" altLang="en-US" sz="2000" b="1" dirty="0" smtClean="0"/>
              <a:t>）出版的一部世界著名的期刊文献检索工具，其出版形式包括印刷版期刊和光盘版及联机数据库，现在还发行了互联网上</a:t>
            </a:r>
            <a:r>
              <a:rPr lang="en-US" altLang="zh-CN" sz="2000" b="1" dirty="0" smtClean="0"/>
              <a:t>Web</a:t>
            </a:r>
            <a:r>
              <a:rPr lang="zh-CN" altLang="en-US" sz="2000" b="1" dirty="0" smtClean="0"/>
              <a:t>版数据库。</a:t>
            </a:r>
          </a:p>
          <a:p>
            <a:pPr>
              <a:lnSpc>
                <a:spcPct val="120000"/>
              </a:lnSpc>
            </a:pPr>
            <a:r>
              <a:rPr lang="en-US" altLang="zh-CN" sz="2000" b="1" dirty="0" smtClean="0">
                <a:solidFill>
                  <a:srgbClr val="FD0903"/>
                </a:solidFill>
              </a:rPr>
              <a:t>SCI</a:t>
            </a:r>
            <a:r>
              <a:rPr lang="en-US" altLang="zh-CN" sz="2000" b="1" dirty="0" smtClean="0"/>
              <a:t> </a:t>
            </a:r>
            <a:r>
              <a:rPr lang="zh-CN" altLang="en-US" sz="2000" b="1" dirty="0" smtClean="0"/>
              <a:t>收录全世界出版的数、理、化、农、林、医、生命科学、天文、地理、环境、材料、工程技术等自然科学各学科的核心期刊约</a:t>
            </a:r>
            <a:r>
              <a:rPr lang="en-US" altLang="zh-CN" sz="2000" b="1" dirty="0" smtClean="0"/>
              <a:t>3500</a:t>
            </a:r>
            <a:r>
              <a:rPr lang="zh-CN" altLang="en-US" sz="2000" b="1" dirty="0" smtClean="0"/>
              <a:t>种。</a:t>
            </a:r>
            <a:r>
              <a:rPr lang="en-US" altLang="zh-CN" sz="2000" b="1" dirty="0" smtClean="0"/>
              <a:t>ISI</a:t>
            </a:r>
            <a:r>
              <a:rPr lang="zh-CN" altLang="en-US" sz="2000" b="1" dirty="0" smtClean="0"/>
              <a:t>通过它严格的选刊标准和评估程序挑选刊源，而且每年略有增减，从而做到</a:t>
            </a:r>
            <a:r>
              <a:rPr lang="en-US" altLang="zh-CN" sz="2000" b="1" dirty="0" smtClean="0"/>
              <a:t>SCI</a:t>
            </a:r>
            <a:r>
              <a:rPr lang="zh-CN" altLang="en-US" sz="2000" b="1" dirty="0" smtClean="0"/>
              <a:t>收录的文献能全面覆盖全世界最重要和最有影响力的研究成果。</a:t>
            </a:r>
          </a:p>
          <a:p>
            <a:pPr>
              <a:lnSpc>
                <a:spcPct val="120000"/>
              </a:lnSpc>
            </a:pPr>
            <a:r>
              <a:rPr lang="en-US" altLang="zh-CN" sz="2000" b="1" dirty="0" smtClean="0">
                <a:solidFill>
                  <a:srgbClr val="FD0903"/>
                </a:solidFill>
              </a:rPr>
              <a:t>SCI</a:t>
            </a:r>
            <a:r>
              <a:rPr lang="zh-CN" altLang="en-US" sz="2000" b="1" dirty="0" smtClean="0"/>
              <a:t>以上做法的特点，使得</a:t>
            </a:r>
            <a:r>
              <a:rPr lang="en-US" altLang="zh-CN" sz="2000" b="1" dirty="0" smtClean="0"/>
              <a:t>SCI</a:t>
            </a:r>
            <a:r>
              <a:rPr lang="zh-CN" altLang="en-US" sz="2000" b="1" dirty="0" smtClean="0"/>
              <a:t>不仅作为一部文献检索工具使用，而且成为科研评价和的一种依据。科研机构被</a:t>
            </a:r>
            <a:r>
              <a:rPr lang="en-US" altLang="zh-CN" sz="2000" b="1" dirty="0" smtClean="0"/>
              <a:t>SCI</a:t>
            </a:r>
            <a:r>
              <a:rPr lang="zh-CN" altLang="en-US" sz="2000" b="1" dirty="0" smtClean="0"/>
              <a:t>收录的论文总量，反映整个机构的科研、尤其是基础研究的水平；个人的论文被</a:t>
            </a:r>
            <a:r>
              <a:rPr lang="en-US" altLang="zh-CN" sz="2000" b="1" dirty="0" smtClean="0"/>
              <a:t>SCI</a:t>
            </a:r>
            <a:r>
              <a:rPr lang="zh-CN" altLang="en-US" sz="2000" b="1" dirty="0" smtClean="0"/>
              <a:t>收录的数量及被引用次数，反映他的研究能力与学术水平。</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13</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4"/>
          <p:cNvSpPr>
            <a:spLocks noChangeArrowheads="1"/>
          </p:cNvSpPr>
          <p:nvPr/>
        </p:nvSpPr>
        <p:spPr bwMode="auto">
          <a:xfrm>
            <a:off x="928662" y="1000108"/>
            <a:ext cx="4105275" cy="431800"/>
          </a:xfrm>
          <a:prstGeom prst="rect">
            <a:avLst/>
          </a:prstGeom>
          <a:noFill/>
          <a:ln w="9525">
            <a:noFill/>
            <a:miter lim="800000"/>
          </a:ln>
        </p:spPr>
        <p:txBody>
          <a:bodyPr anchor="ctr"/>
          <a:lstStyle/>
          <a:p>
            <a:pPr algn="l" eaLnBrk="1" hangingPunct="1"/>
            <a:r>
              <a:rPr lang="zh-CN" altLang="en-US" sz="2800" b="1" dirty="0" smtClean="0">
                <a:solidFill>
                  <a:srgbClr val="0033CC"/>
                </a:solidFill>
                <a:latin typeface="Times New Roman" panose="02020603050405020304" pitchFamily="18" charset="0"/>
              </a:rPr>
              <a:t>四、三大检索系统</a:t>
            </a:r>
            <a:endParaRPr lang="zh-CN" altLang="en-US" b="1" dirty="0">
              <a:solidFill>
                <a:srgbClr val="FD0903"/>
              </a:solidFill>
              <a:latin typeface="Times New Roman" panose="02020603050405020304" pitchFamily="18" charset="0"/>
            </a:endParaRPr>
          </a:p>
        </p:txBody>
      </p:sp>
      <p:sp>
        <p:nvSpPr>
          <p:cNvPr id="7" name="矩形 6"/>
          <p:cNvSpPr/>
          <p:nvPr/>
        </p:nvSpPr>
        <p:spPr>
          <a:xfrm>
            <a:off x="857224" y="1571612"/>
            <a:ext cx="7500990" cy="476605"/>
          </a:xfrm>
          <a:prstGeom prst="rect">
            <a:avLst/>
          </a:prstGeom>
        </p:spPr>
        <p:txBody>
          <a:bodyPr wrap="square">
            <a:spAutoFit/>
          </a:bodyPr>
          <a:lstStyle/>
          <a:p>
            <a:pPr>
              <a:lnSpc>
                <a:spcPts val="3500"/>
              </a:lnSpc>
            </a:pPr>
            <a:endParaRPr lang="zh-CN" altLang="en-US" sz="2200" b="1" dirty="0" smtClean="0">
              <a:solidFill>
                <a:srgbClr val="FD0903"/>
              </a:solidFill>
              <a:latin typeface="+mn-ea"/>
            </a:endParaRPr>
          </a:p>
        </p:txBody>
      </p:sp>
      <p:sp>
        <p:nvSpPr>
          <p:cNvPr id="8" name="矩形 7"/>
          <p:cNvSpPr/>
          <p:nvPr/>
        </p:nvSpPr>
        <p:spPr>
          <a:xfrm>
            <a:off x="857224" y="1500174"/>
            <a:ext cx="7429552" cy="437043"/>
          </a:xfrm>
          <a:prstGeom prst="rect">
            <a:avLst/>
          </a:prstGeom>
        </p:spPr>
        <p:txBody>
          <a:bodyPr wrap="square">
            <a:spAutoFit/>
          </a:bodyPr>
          <a:lstStyle/>
          <a:p>
            <a:pPr>
              <a:lnSpc>
                <a:spcPct val="120000"/>
              </a:lnSpc>
            </a:pPr>
            <a:endParaRPr lang="zh-CN" altLang="en-US" sz="2000" b="1" dirty="0" smtClean="0"/>
          </a:p>
        </p:txBody>
      </p:sp>
      <p:sp>
        <p:nvSpPr>
          <p:cNvPr id="10" name="矩形 9"/>
          <p:cNvSpPr/>
          <p:nvPr/>
        </p:nvSpPr>
        <p:spPr>
          <a:xfrm>
            <a:off x="3786182" y="1071546"/>
            <a:ext cx="992579" cy="369332"/>
          </a:xfrm>
          <a:prstGeom prst="rect">
            <a:avLst/>
          </a:prstGeom>
        </p:spPr>
        <p:txBody>
          <a:bodyPr wrap="none">
            <a:spAutoFit/>
          </a:bodyPr>
          <a:lstStyle/>
          <a:p>
            <a:r>
              <a:rPr lang="zh-CN" altLang="en-US" b="1" dirty="0" smtClean="0">
                <a:solidFill>
                  <a:srgbClr val="FF0000"/>
                </a:solidFill>
                <a:latin typeface="Times New Roman" panose="02020603050405020304" pitchFamily="18" charset="0"/>
              </a:rPr>
              <a:t>（续</a:t>
            </a:r>
            <a:r>
              <a:rPr lang="en-US" altLang="zh-CN" b="1" dirty="0" smtClean="0">
                <a:solidFill>
                  <a:srgbClr val="FF0000"/>
                </a:solidFill>
                <a:latin typeface="Times New Roman" panose="02020603050405020304" pitchFamily="18" charset="0"/>
              </a:rPr>
              <a:t>1</a:t>
            </a:r>
            <a:r>
              <a:rPr lang="zh-CN" altLang="en-US" b="1" dirty="0" smtClean="0">
                <a:solidFill>
                  <a:srgbClr val="FF0000"/>
                </a:solidFill>
                <a:latin typeface="Times New Roman" panose="02020603050405020304" pitchFamily="18" charset="0"/>
              </a:rPr>
              <a:t>）</a:t>
            </a:r>
            <a:endParaRPr lang="zh-CN" altLang="en-US" b="1" dirty="0">
              <a:solidFill>
                <a:srgbClr val="FF0000"/>
              </a:solidFill>
              <a:latin typeface="Times New Roman" panose="02020603050405020304" pitchFamily="18" charset="0"/>
            </a:endParaRPr>
          </a:p>
        </p:txBody>
      </p:sp>
      <p:sp>
        <p:nvSpPr>
          <p:cNvPr id="11" name="矩形 10"/>
          <p:cNvSpPr/>
          <p:nvPr/>
        </p:nvSpPr>
        <p:spPr>
          <a:xfrm>
            <a:off x="857224" y="1500174"/>
            <a:ext cx="7429552" cy="4893647"/>
          </a:xfrm>
          <a:prstGeom prst="rect">
            <a:avLst/>
          </a:prstGeom>
        </p:spPr>
        <p:txBody>
          <a:bodyPr wrap="square">
            <a:spAutoFit/>
          </a:bodyPr>
          <a:lstStyle/>
          <a:p>
            <a:pPr>
              <a:lnSpc>
                <a:spcPct val="130000"/>
              </a:lnSpc>
            </a:pPr>
            <a:r>
              <a:rPr lang="en-US" altLang="zh-CN" sz="2000" b="1" dirty="0" smtClean="0">
                <a:solidFill>
                  <a:srgbClr val="FD0903"/>
                </a:solidFill>
              </a:rPr>
              <a:t>EI</a:t>
            </a:r>
            <a:r>
              <a:rPr lang="zh-CN" altLang="en-US" sz="2000" b="1" dirty="0" smtClean="0"/>
              <a:t>是美国</a:t>
            </a:r>
            <a:r>
              <a:rPr lang="en-US" altLang="zh-CN" sz="2000" b="1" dirty="0" smtClean="0"/>
              <a:t>《</a:t>
            </a:r>
            <a:r>
              <a:rPr lang="zh-CN" altLang="en-US" sz="2000" b="1" dirty="0" smtClean="0"/>
              <a:t>工程索引</a:t>
            </a:r>
            <a:r>
              <a:rPr lang="en-US" altLang="zh-CN" sz="2000" b="1" dirty="0" smtClean="0"/>
              <a:t>》</a:t>
            </a:r>
            <a:r>
              <a:rPr lang="zh-CN" altLang="en-US" sz="2000" b="1" dirty="0" smtClean="0"/>
              <a:t>（</a:t>
            </a:r>
            <a:r>
              <a:rPr lang="en-US" altLang="zh-CN" sz="2000" b="1" dirty="0" err="1" smtClean="0"/>
              <a:t>TheEngineeringIndex</a:t>
            </a:r>
            <a:r>
              <a:rPr lang="zh-CN" altLang="en-US" sz="2000" b="1" dirty="0" smtClean="0"/>
              <a:t>）的简称。</a:t>
            </a:r>
            <a:r>
              <a:rPr lang="en-US" altLang="zh-CN" sz="2000" b="1" dirty="0" smtClean="0"/>
              <a:t>EI</a:t>
            </a:r>
            <a:r>
              <a:rPr lang="zh-CN" altLang="en-US" sz="2000" b="1" dirty="0" smtClean="0"/>
              <a:t>创刊于</a:t>
            </a:r>
            <a:r>
              <a:rPr lang="en-US" altLang="zh-CN" sz="2000" b="1" dirty="0" smtClean="0"/>
              <a:t>1884</a:t>
            </a:r>
            <a:r>
              <a:rPr lang="zh-CN" altLang="en-US" sz="2000" b="1" dirty="0" smtClean="0"/>
              <a:t>年，由美国工程情报公司（</a:t>
            </a:r>
            <a:r>
              <a:rPr lang="en-US" altLang="zh-CN" sz="2000" b="1" dirty="0" err="1" smtClean="0"/>
              <a:t>EngineeringInformationCo</a:t>
            </a:r>
            <a:r>
              <a:rPr lang="en-US" altLang="zh-CN" sz="2000" b="1" dirty="0" smtClean="0"/>
              <a:t>.</a:t>
            </a:r>
            <a:r>
              <a:rPr lang="zh-CN" altLang="en-US" sz="2000" b="1" dirty="0" smtClean="0"/>
              <a:t>）出版发行。</a:t>
            </a:r>
            <a:r>
              <a:rPr lang="en-US" altLang="zh-CN" sz="2000" b="1" dirty="0" smtClean="0"/>
              <a:t>EI</a:t>
            </a:r>
            <a:r>
              <a:rPr lang="zh-CN" altLang="en-US" sz="2000" b="1" dirty="0" smtClean="0"/>
              <a:t>是工程技术领域内的一部综合性检索工具，报道内容包括：电类、自动控制类、动力、机械、仪表、材料科学、农业、生物工程、数理、医学、化工、食品、计算机、能源、地质、环境等学科。</a:t>
            </a:r>
          </a:p>
          <a:p>
            <a:pPr>
              <a:lnSpc>
                <a:spcPct val="130000"/>
              </a:lnSpc>
            </a:pPr>
            <a:r>
              <a:rPr lang="en-US" altLang="zh-CN" sz="2000" b="1" dirty="0" err="1" smtClean="0">
                <a:solidFill>
                  <a:srgbClr val="FD0903"/>
                </a:solidFill>
              </a:rPr>
              <a:t>EI</a:t>
            </a:r>
            <a:r>
              <a:rPr lang="en-US" altLang="zh-CN" sz="2000" b="1" dirty="0" err="1" smtClean="0"/>
              <a:t>Compendex</a:t>
            </a:r>
            <a:r>
              <a:rPr lang="zh-CN" altLang="en-US" sz="2000" b="1" dirty="0" smtClean="0"/>
              <a:t>是全世界最早的工程文摘来源。</a:t>
            </a:r>
            <a:r>
              <a:rPr lang="en-US" altLang="zh-CN" sz="2000" b="1" dirty="0" err="1" smtClean="0"/>
              <a:t>Ei</a:t>
            </a:r>
            <a:r>
              <a:rPr lang="en-US" altLang="zh-CN" sz="2000" b="1" dirty="0" smtClean="0"/>
              <a:t> </a:t>
            </a:r>
            <a:r>
              <a:rPr lang="en-US" altLang="zh-CN" sz="2000" b="1" dirty="0" err="1" smtClean="0"/>
              <a:t>Compendex</a:t>
            </a:r>
            <a:r>
              <a:rPr lang="zh-CN" altLang="en-US" sz="2000" b="1" dirty="0" smtClean="0"/>
              <a:t>数据库每年新增的</a:t>
            </a:r>
            <a:r>
              <a:rPr lang="en-US" altLang="zh-CN" sz="2000" b="1" dirty="0" smtClean="0"/>
              <a:t>50</a:t>
            </a:r>
            <a:r>
              <a:rPr lang="zh-CN" altLang="en-US" sz="2000" b="1" dirty="0" smtClean="0"/>
              <a:t>万条文摘索引信息分别来自</a:t>
            </a:r>
            <a:r>
              <a:rPr lang="en-US" altLang="zh-CN" sz="2000" b="1" dirty="0" smtClean="0"/>
              <a:t>5100</a:t>
            </a:r>
            <a:r>
              <a:rPr lang="zh-CN" altLang="en-US" sz="2000" b="1" dirty="0" smtClean="0"/>
              <a:t>种工程期刊、会议文集和技术报告。</a:t>
            </a:r>
            <a:r>
              <a:rPr lang="en-US" altLang="zh-CN" sz="2000" b="1" dirty="0" err="1" smtClean="0"/>
              <a:t>Ei</a:t>
            </a:r>
            <a:r>
              <a:rPr lang="en-US" altLang="zh-CN" sz="2000" b="1" dirty="0" smtClean="0"/>
              <a:t> </a:t>
            </a:r>
            <a:r>
              <a:rPr lang="en-US" altLang="zh-CN" sz="2000" b="1" dirty="0" err="1" smtClean="0"/>
              <a:t>Compendex</a:t>
            </a:r>
            <a:r>
              <a:rPr lang="zh-CN" altLang="en-US" sz="2000" b="1" dirty="0" smtClean="0"/>
              <a:t>收录的文献涵盖了所有的工程领域，其中大约</a:t>
            </a:r>
            <a:r>
              <a:rPr lang="en-US" altLang="zh-CN" sz="2000" b="1" dirty="0" smtClean="0"/>
              <a:t>22%</a:t>
            </a:r>
            <a:r>
              <a:rPr lang="zh-CN" altLang="en-US" sz="2000" b="1" dirty="0" smtClean="0"/>
              <a:t>为会议文献，</a:t>
            </a:r>
            <a:r>
              <a:rPr lang="en-US" altLang="zh-CN" sz="2000" b="1" dirty="0" smtClean="0"/>
              <a:t>90%</a:t>
            </a:r>
            <a:r>
              <a:rPr lang="zh-CN" altLang="en-US" sz="2000" b="1" dirty="0" smtClean="0"/>
              <a:t>的文献语种是英文。</a:t>
            </a:r>
            <a:r>
              <a:rPr lang="en-US" altLang="zh-CN" sz="2000" b="1" dirty="0" err="1" smtClean="0"/>
              <a:t>Ei</a:t>
            </a:r>
            <a:r>
              <a:rPr lang="zh-CN" altLang="en-US" sz="2000" b="1" dirty="0" smtClean="0"/>
              <a:t>公司在</a:t>
            </a:r>
            <a:r>
              <a:rPr lang="en-US" altLang="zh-CN" sz="2000" b="1" dirty="0" smtClean="0"/>
              <a:t>1992</a:t>
            </a:r>
            <a:r>
              <a:rPr lang="zh-CN" altLang="en-US" sz="2000" b="1" dirty="0" smtClean="0"/>
              <a:t>年开始收录中国期刊。</a:t>
            </a:r>
            <a:r>
              <a:rPr lang="en-US" altLang="zh-CN" sz="2000" b="1" dirty="0" smtClean="0"/>
              <a:t>1998</a:t>
            </a:r>
            <a:r>
              <a:rPr lang="zh-CN" altLang="en-US" sz="2000" b="1" dirty="0" smtClean="0"/>
              <a:t>年</a:t>
            </a:r>
            <a:r>
              <a:rPr lang="en-US" altLang="zh-CN" sz="2000" b="1" dirty="0" err="1" smtClean="0"/>
              <a:t>Ei</a:t>
            </a:r>
            <a:r>
              <a:rPr lang="zh-CN" altLang="en-US" sz="2000" b="1" dirty="0" smtClean="0"/>
              <a:t>在清华大学图书馆建立了</a:t>
            </a:r>
            <a:r>
              <a:rPr lang="en-US" altLang="zh-CN" sz="2000" b="1" dirty="0" err="1" smtClean="0"/>
              <a:t>Ei</a:t>
            </a:r>
            <a:r>
              <a:rPr lang="zh-CN" altLang="en-US" sz="2000" b="1" dirty="0" smtClean="0"/>
              <a:t>中国镜像站。</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14</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4"/>
          <p:cNvSpPr>
            <a:spLocks noChangeArrowheads="1"/>
          </p:cNvSpPr>
          <p:nvPr/>
        </p:nvSpPr>
        <p:spPr bwMode="auto">
          <a:xfrm>
            <a:off x="928662" y="1000108"/>
            <a:ext cx="4105275" cy="431800"/>
          </a:xfrm>
          <a:prstGeom prst="rect">
            <a:avLst/>
          </a:prstGeom>
          <a:noFill/>
          <a:ln w="9525">
            <a:noFill/>
            <a:miter lim="800000"/>
          </a:ln>
        </p:spPr>
        <p:txBody>
          <a:bodyPr anchor="ctr"/>
          <a:lstStyle/>
          <a:p>
            <a:pPr algn="l" eaLnBrk="1" hangingPunct="1"/>
            <a:r>
              <a:rPr lang="zh-CN" altLang="en-US" sz="2800" b="1" dirty="0" smtClean="0">
                <a:solidFill>
                  <a:srgbClr val="0033CC"/>
                </a:solidFill>
                <a:latin typeface="Times New Roman" panose="02020603050405020304" pitchFamily="18" charset="0"/>
              </a:rPr>
              <a:t>四、三大检索系统</a:t>
            </a:r>
            <a:endParaRPr lang="zh-CN" altLang="en-US" b="1" dirty="0">
              <a:solidFill>
                <a:srgbClr val="FD0903"/>
              </a:solidFill>
              <a:latin typeface="Times New Roman" panose="02020603050405020304" pitchFamily="18" charset="0"/>
            </a:endParaRPr>
          </a:p>
        </p:txBody>
      </p:sp>
      <p:sp>
        <p:nvSpPr>
          <p:cNvPr id="7" name="矩形 6"/>
          <p:cNvSpPr/>
          <p:nvPr/>
        </p:nvSpPr>
        <p:spPr>
          <a:xfrm>
            <a:off x="857224" y="1571612"/>
            <a:ext cx="7500990" cy="476605"/>
          </a:xfrm>
          <a:prstGeom prst="rect">
            <a:avLst/>
          </a:prstGeom>
        </p:spPr>
        <p:txBody>
          <a:bodyPr wrap="square">
            <a:spAutoFit/>
          </a:bodyPr>
          <a:lstStyle/>
          <a:p>
            <a:pPr>
              <a:lnSpc>
                <a:spcPts val="3500"/>
              </a:lnSpc>
            </a:pPr>
            <a:endParaRPr lang="zh-CN" altLang="en-US" sz="2200" b="1" dirty="0" smtClean="0">
              <a:solidFill>
                <a:srgbClr val="FD0903"/>
              </a:solidFill>
              <a:latin typeface="+mn-ea"/>
            </a:endParaRPr>
          </a:p>
        </p:txBody>
      </p:sp>
      <p:sp>
        <p:nvSpPr>
          <p:cNvPr id="8" name="矩形 7"/>
          <p:cNvSpPr/>
          <p:nvPr/>
        </p:nvSpPr>
        <p:spPr>
          <a:xfrm>
            <a:off x="857224" y="1500174"/>
            <a:ext cx="7429552" cy="437043"/>
          </a:xfrm>
          <a:prstGeom prst="rect">
            <a:avLst/>
          </a:prstGeom>
        </p:spPr>
        <p:txBody>
          <a:bodyPr wrap="square">
            <a:spAutoFit/>
          </a:bodyPr>
          <a:lstStyle/>
          <a:p>
            <a:pPr>
              <a:lnSpc>
                <a:spcPct val="120000"/>
              </a:lnSpc>
            </a:pPr>
            <a:endParaRPr lang="zh-CN" altLang="en-US" sz="2000" b="1" dirty="0" smtClean="0"/>
          </a:p>
        </p:txBody>
      </p:sp>
      <p:sp>
        <p:nvSpPr>
          <p:cNvPr id="10" name="矩形 9"/>
          <p:cNvSpPr/>
          <p:nvPr/>
        </p:nvSpPr>
        <p:spPr>
          <a:xfrm>
            <a:off x="3786182" y="1071546"/>
            <a:ext cx="997389" cy="369332"/>
          </a:xfrm>
          <a:prstGeom prst="rect">
            <a:avLst/>
          </a:prstGeom>
        </p:spPr>
        <p:txBody>
          <a:bodyPr wrap="none">
            <a:spAutoFit/>
          </a:bodyPr>
          <a:lstStyle/>
          <a:p>
            <a:r>
              <a:rPr lang="zh-CN" altLang="en-US" b="1" dirty="0" smtClean="0">
                <a:solidFill>
                  <a:srgbClr val="FF0000"/>
                </a:solidFill>
                <a:latin typeface="Times New Roman" panose="02020603050405020304" pitchFamily="18" charset="0"/>
              </a:rPr>
              <a:t>（续</a:t>
            </a:r>
            <a:r>
              <a:rPr lang="en-US" altLang="zh-CN" b="1" dirty="0" smtClean="0">
                <a:solidFill>
                  <a:srgbClr val="FF0000"/>
                </a:solidFill>
                <a:latin typeface="Times New Roman" panose="02020603050405020304" pitchFamily="18" charset="0"/>
              </a:rPr>
              <a:t>2</a:t>
            </a:r>
            <a:r>
              <a:rPr lang="zh-CN" altLang="en-US" b="1" dirty="0" smtClean="0">
                <a:solidFill>
                  <a:srgbClr val="FF0000"/>
                </a:solidFill>
                <a:latin typeface="Times New Roman" panose="02020603050405020304" pitchFamily="18" charset="0"/>
              </a:rPr>
              <a:t>）</a:t>
            </a:r>
            <a:endParaRPr lang="zh-CN" altLang="en-US" b="1" dirty="0">
              <a:solidFill>
                <a:srgbClr val="FF0000"/>
              </a:solidFill>
              <a:latin typeface="Times New Roman" panose="02020603050405020304" pitchFamily="18" charset="0"/>
            </a:endParaRPr>
          </a:p>
        </p:txBody>
      </p:sp>
      <p:sp>
        <p:nvSpPr>
          <p:cNvPr id="11" name="矩形 10"/>
          <p:cNvSpPr/>
          <p:nvPr/>
        </p:nvSpPr>
        <p:spPr>
          <a:xfrm>
            <a:off x="857224" y="1500174"/>
            <a:ext cx="7429552" cy="460126"/>
          </a:xfrm>
          <a:prstGeom prst="rect">
            <a:avLst/>
          </a:prstGeom>
        </p:spPr>
        <p:txBody>
          <a:bodyPr wrap="square">
            <a:spAutoFit/>
          </a:bodyPr>
          <a:lstStyle/>
          <a:p>
            <a:pPr>
              <a:lnSpc>
                <a:spcPct val="130000"/>
              </a:lnSpc>
            </a:pPr>
            <a:endParaRPr lang="zh-CN" altLang="en-US" sz="2000" b="1" dirty="0" smtClean="0"/>
          </a:p>
        </p:txBody>
      </p:sp>
      <p:sp>
        <p:nvSpPr>
          <p:cNvPr id="12" name="矩形 11"/>
          <p:cNvSpPr/>
          <p:nvPr/>
        </p:nvSpPr>
        <p:spPr>
          <a:xfrm>
            <a:off x="785786" y="1500174"/>
            <a:ext cx="7429552" cy="4493538"/>
          </a:xfrm>
          <a:prstGeom prst="rect">
            <a:avLst/>
          </a:prstGeom>
        </p:spPr>
        <p:txBody>
          <a:bodyPr wrap="square">
            <a:spAutoFit/>
          </a:bodyPr>
          <a:lstStyle/>
          <a:p>
            <a:pPr>
              <a:lnSpc>
                <a:spcPct val="130000"/>
              </a:lnSpc>
            </a:pPr>
            <a:r>
              <a:rPr lang="en-US" altLang="zh-CN" sz="2000" b="1" dirty="0" smtClean="0">
                <a:solidFill>
                  <a:srgbClr val="FF0000"/>
                </a:solidFill>
              </a:rPr>
              <a:t>CPCI-S</a:t>
            </a:r>
            <a:r>
              <a:rPr lang="zh-CN" altLang="en-US" sz="2000" b="1" dirty="0" smtClean="0"/>
              <a:t>检索是一种综合性的科技会议</a:t>
            </a:r>
            <a:r>
              <a:rPr lang="zh-CN" altLang="en-US" sz="2000" b="1" dirty="0" smtClean="0">
                <a:hlinkClick r:id="rId2"/>
              </a:rPr>
              <a:t>文献检索</a:t>
            </a:r>
            <a:r>
              <a:rPr lang="zh-CN" altLang="en-US" sz="2000" b="1" dirty="0" smtClean="0"/>
              <a:t>刊物，该检索工具收录包括自然科学、技术科学以及历史与哲学等，覆盖的学科范围广，收录会议文献齐全，而且检索途径多，出版速度快，已成为了检索全世界正式出版的会议文献的主要的和权威的工具。</a:t>
            </a:r>
            <a:br>
              <a:rPr lang="zh-CN" altLang="en-US" sz="2000" b="1" dirty="0" smtClean="0"/>
            </a:br>
            <a:endParaRPr lang="en-US" altLang="zh-CN" sz="2000" b="1" dirty="0" smtClean="0"/>
          </a:p>
          <a:p>
            <a:pPr>
              <a:lnSpc>
                <a:spcPct val="130000"/>
              </a:lnSpc>
            </a:pPr>
            <a:r>
              <a:rPr lang="en-US" altLang="zh-CN" sz="2000" b="1" dirty="0" smtClean="0"/>
              <a:t>《</a:t>
            </a:r>
            <a:r>
              <a:rPr lang="zh-CN" altLang="en-US" sz="2000" b="1" dirty="0" smtClean="0"/>
              <a:t>科技会议录</a:t>
            </a:r>
            <a:r>
              <a:rPr lang="zh-CN" altLang="en-US" sz="2000" b="1" dirty="0" smtClean="0">
                <a:hlinkClick r:id="rId3"/>
              </a:rPr>
              <a:t>索引</a:t>
            </a:r>
            <a:r>
              <a:rPr lang="en-US" altLang="zh-CN" sz="2000" b="1" dirty="0" smtClean="0"/>
              <a:t>》(</a:t>
            </a:r>
            <a:r>
              <a:rPr lang="zh-CN" altLang="en-US" sz="2000" b="1" dirty="0" smtClean="0"/>
              <a:t>简称</a:t>
            </a:r>
            <a:r>
              <a:rPr lang="en-US" altLang="zh-CN" sz="2000" b="1" dirty="0" smtClean="0"/>
              <a:t>ISTP)</a:t>
            </a:r>
            <a:r>
              <a:rPr lang="zh-CN" altLang="en-US" sz="2000" b="1" dirty="0" smtClean="0"/>
              <a:t>，</a:t>
            </a:r>
            <a:r>
              <a:rPr lang="en-US" altLang="zh-CN" sz="2000" b="1" dirty="0" smtClean="0"/>
              <a:t>ISTP</a:t>
            </a:r>
            <a:r>
              <a:rPr lang="zh-CN" altLang="en-US" sz="2000" b="1" dirty="0" smtClean="0"/>
              <a:t>现在已经更名为</a:t>
            </a:r>
            <a:r>
              <a:rPr lang="en-US" altLang="zh-CN" sz="2000" b="1" dirty="0" smtClean="0"/>
              <a:t>CPCI</a:t>
            </a:r>
            <a:r>
              <a:rPr lang="zh-CN" altLang="en-US" sz="2000" b="1" dirty="0" smtClean="0"/>
              <a:t>，但由于传统称呼，现在各大科研单位大部分依旧称之为</a:t>
            </a:r>
            <a:r>
              <a:rPr lang="en-US" altLang="zh-CN" sz="2000" b="1" dirty="0" smtClean="0"/>
              <a:t>ISTP</a:t>
            </a:r>
            <a:r>
              <a:rPr lang="zh-CN" altLang="en-US" sz="2000" b="1" dirty="0" smtClean="0"/>
              <a:t>。原科学技术会议录索引</a:t>
            </a:r>
            <a:r>
              <a:rPr lang="en-US" altLang="zh-CN" sz="2000" b="1" dirty="0" smtClean="0"/>
              <a:t>ISTP</a:t>
            </a:r>
            <a:r>
              <a:rPr lang="zh-CN" altLang="en-US" sz="2000" b="1" dirty="0" smtClean="0"/>
              <a:t>，提供</a:t>
            </a:r>
            <a:r>
              <a:rPr lang="en-US" altLang="zh-CN" sz="2000" b="1" dirty="0" smtClean="0"/>
              <a:t>1990</a:t>
            </a:r>
            <a:r>
              <a:rPr lang="zh-CN" altLang="en-US" sz="2000" b="1" dirty="0" smtClean="0"/>
              <a:t>年以来以专著、丛书、预印本、期刊、报告等形式出版的国际会议论文文摘及参考文献索引</a:t>
            </a:r>
            <a:r>
              <a:rPr lang="zh-CN" altLang="en-US" sz="2000" b="1" dirty="0" smtClean="0">
                <a:hlinkClick r:id="rId4"/>
              </a:rPr>
              <a:t>信息</a:t>
            </a:r>
            <a:r>
              <a:rPr lang="zh-CN" altLang="en-US" sz="2000" b="1" dirty="0" smtClean="0"/>
              <a:t>，涉及自然科学和工程技术的所有领域。</a:t>
            </a:r>
            <a:r>
              <a:rPr lang="zh-CN" altLang="en-US" sz="2000" b="1" dirty="0" smtClean="0">
                <a:solidFill>
                  <a:srgbClr val="FF0000"/>
                </a:solidFill>
              </a:rPr>
              <a:t>自</a:t>
            </a:r>
            <a:r>
              <a:rPr lang="en-US" altLang="zh-CN" sz="2000" b="1" dirty="0" smtClean="0">
                <a:solidFill>
                  <a:srgbClr val="FF0000"/>
                </a:solidFill>
              </a:rPr>
              <a:t>2008</a:t>
            </a:r>
            <a:r>
              <a:rPr lang="zh-CN" altLang="en-US" sz="2000" b="1" dirty="0" smtClean="0">
                <a:solidFill>
                  <a:srgbClr val="FF0000"/>
                </a:solidFill>
              </a:rPr>
              <a:t>年</a:t>
            </a:r>
            <a:r>
              <a:rPr lang="en-US" altLang="zh-CN" sz="2000" b="1" dirty="0" smtClean="0">
                <a:solidFill>
                  <a:srgbClr val="FF0000"/>
                </a:solidFill>
              </a:rPr>
              <a:t>10</a:t>
            </a:r>
            <a:r>
              <a:rPr lang="zh-CN" altLang="en-US" sz="2000" b="1" dirty="0" smtClean="0">
                <a:solidFill>
                  <a:srgbClr val="FF0000"/>
                </a:solidFill>
              </a:rPr>
              <a:t>月</a:t>
            </a:r>
            <a:r>
              <a:rPr lang="en-US" altLang="zh-CN" sz="2000" b="1" dirty="0" smtClean="0">
                <a:solidFill>
                  <a:srgbClr val="FF0000"/>
                </a:solidFill>
              </a:rPr>
              <a:t>20</a:t>
            </a:r>
            <a:r>
              <a:rPr lang="zh-CN" altLang="en-US" sz="2000" b="1" dirty="0" smtClean="0">
                <a:solidFill>
                  <a:srgbClr val="FF0000"/>
                </a:solidFill>
              </a:rPr>
              <a:t>日起，在全新升级的</a:t>
            </a:r>
            <a:r>
              <a:rPr lang="en-US" altLang="zh-CN" sz="2000" b="1" dirty="0" smtClean="0">
                <a:solidFill>
                  <a:srgbClr val="FF0000"/>
                </a:solidFill>
              </a:rPr>
              <a:t>Web of Science</a:t>
            </a:r>
            <a:r>
              <a:rPr lang="zh-CN" altLang="en-US" sz="2000" b="1" dirty="0" smtClean="0">
                <a:solidFill>
                  <a:srgbClr val="FF0000"/>
                </a:solidFill>
              </a:rPr>
              <a:t>中，</a:t>
            </a:r>
            <a:r>
              <a:rPr lang="en-US" altLang="zh-CN" sz="2000" b="1" dirty="0" smtClean="0">
                <a:solidFill>
                  <a:srgbClr val="FF0000"/>
                </a:solidFill>
              </a:rPr>
              <a:t>ISTP</a:t>
            </a:r>
            <a:r>
              <a:rPr lang="zh-CN" altLang="en-US" sz="2000" b="1" dirty="0" smtClean="0">
                <a:solidFill>
                  <a:srgbClr val="FF0000"/>
                </a:solidFill>
              </a:rPr>
              <a:t>更名为</a:t>
            </a:r>
            <a:r>
              <a:rPr lang="en-US" altLang="zh-CN" sz="2000" b="1" dirty="0" smtClean="0">
                <a:solidFill>
                  <a:srgbClr val="FF0000"/>
                </a:solidFill>
              </a:rPr>
              <a:t>CPCI</a:t>
            </a:r>
            <a:r>
              <a:rPr lang="zh-CN" altLang="en-US" sz="2000" b="1" dirty="0" smtClean="0">
                <a:solidFill>
                  <a:srgbClr val="FF0000"/>
                </a:solidFill>
              </a:rPr>
              <a:t>。</a:t>
            </a:r>
            <a:endParaRPr lang="en-US" altLang="zh-CN" sz="2000" b="1" dirty="0" smtClean="0">
              <a:solidFill>
                <a:srgbClr val="FD0903"/>
              </a:solidFill>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15</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4"/>
          <p:cNvSpPr>
            <a:spLocks noChangeArrowheads="1"/>
          </p:cNvSpPr>
          <p:nvPr/>
        </p:nvSpPr>
        <p:spPr bwMode="auto">
          <a:xfrm>
            <a:off x="928662" y="1000108"/>
            <a:ext cx="4105275" cy="431800"/>
          </a:xfrm>
          <a:prstGeom prst="rect">
            <a:avLst/>
          </a:prstGeom>
          <a:noFill/>
          <a:ln w="9525">
            <a:noFill/>
            <a:miter lim="800000"/>
          </a:ln>
        </p:spPr>
        <p:txBody>
          <a:bodyPr anchor="ctr"/>
          <a:lstStyle/>
          <a:p>
            <a:pPr algn="l" eaLnBrk="1" hangingPunct="1"/>
            <a:r>
              <a:rPr lang="zh-CN" altLang="en-US" sz="2800" b="1" dirty="0" smtClean="0">
                <a:solidFill>
                  <a:srgbClr val="0033CC"/>
                </a:solidFill>
                <a:latin typeface="Times New Roman" panose="02020603050405020304" pitchFamily="18" charset="0"/>
              </a:rPr>
              <a:t>四、三大检索系统</a:t>
            </a:r>
            <a:endParaRPr lang="zh-CN" altLang="en-US" b="1" dirty="0">
              <a:solidFill>
                <a:srgbClr val="FD0903"/>
              </a:solidFill>
              <a:latin typeface="Times New Roman" panose="02020603050405020304" pitchFamily="18" charset="0"/>
            </a:endParaRPr>
          </a:p>
        </p:txBody>
      </p:sp>
      <p:sp>
        <p:nvSpPr>
          <p:cNvPr id="7" name="矩形 6"/>
          <p:cNvSpPr/>
          <p:nvPr/>
        </p:nvSpPr>
        <p:spPr>
          <a:xfrm>
            <a:off x="857224" y="1571612"/>
            <a:ext cx="7500990" cy="476605"/>
          </a:xfrm>
          <a:prstGeom prst="rect">
            <a:avLst/>
          </a:prstGeom>
        </p:spPr>
        <p:txBody>
          <a:bodyPr wrap="square">
            <a:spAutoFit/>
          </a:bodyPr>
          <a:lstStyle/>
          <a:p>
            <a:pPr>
              <a:lnSpc>
                <a:spcPts val="3500"/>
              </a:lnSpc>
            </a:pPr>
            <a:endParaRPr lang="zh-CN" altLang="en-US" sz="2200" b="1" dirty="0" smtClean="0">
              <a:solidFill>
                <a:srgbClr val="FD0903"/>
              </a:solidFill>
              <a:latin typeface="+mn-ea"/>
            </a:endParaRPr>
          </a:p>
        </p:txBody>
      </p:sp>
      <p:sp>
        <p:nvSpPr>
          <p:cNvPr id="8" name="矩形 7"/>
          <p:cNvSpPr/>
          <p:nvPr/>
        </p:nvSpPr>
        <p:spPr>
          <a:xfrm>
            <a:off x="857224" y="1500174"/>
            <a:ext cx="7429552" cy="437043"/>
          </a:xfrm>
          <a:prstGeom prst="rect">
            <a:avLst/>
          </a:prstGeom>
        </p:spPr>
        <p:txBody>
          <a:bodyPr wrap="square">
            <a:spAutoFit/>
          </a:bodyPr>
          <a:lstStyle/>
          <a:p>
            <a:pPr>
              <a:lnSpc>
                <a:spcPct val="120000"/>
              </a:lnSpc>
            </a:pPr>
            <a:endParaRPr lang="zh-CN" altLang="en-US" sz="2000" b="1" dirty="0" smtClean="0"/>
          </a:p>
        </p:txBody>
      </p:sp>
      <p:sp>
        <p:nvSpPr>
          <p:cNvPr id="10" name="矩形 9"/>
          <p:cNvSpPr/>
          <p:nvPr/>
        </p:nvSpPr>
        <p:spPr>
          <a:xfrm>
            <a:off x="3786182" y="1071546"/>
            <a:ext cx="997389" cy="369332"/>
          </a:xfrm>
          <a:prstGeom prst="rect">
            <a:avLst/>
          </a:prstGeom>
        </p:spPr>
        <p:txBody>
          <a:bodyPr wrap="none">
            <a:spAutoFit/>
          </a:bodyPr>
          <a:lstStyle/>
          <a:p>
            <a:r>
              <a:rPr lang="zh-CN" altLang="en-US" b="1" dirty="0" smtClean="0">
                <a:solidFill>
                  <a:srgbClr val="FF0000"/>
                </a:solidFill>
                <a:latin typeface="Times New Roman" panose="02020603050405020304" pitchFamily="18" charset="0"/>
              </a:rPr>
              <a:t>（续</a:t>
            </a:r>
            <a:r>
              <a:rPr lang="en-US" altLang="zh-CN" b="1" dirty="0" smtClean="0">
                <a:solidFill>
                  <a:srgbClr val="FF0000"/>
                </a:solidFill>
                <a:latin typeface="Times New Roman" panose="02020603050405020304" pitchFamily="18" charset="0"/>
              </a:rPr>
              <a:t>3</a:t>
            </a:r>
            <a:r>
              <a:rPr lang="zh-CN" altLang="en-US" b="1" dirty="0" smtClean="0">
                <a:solidFill>
                  <a:srgbClr val="FF0000"/>
                </a:solidFill>
                <a:latin typeface="Times New Roman" panose="02020603050405020304" pitchFamily="18" charset="0"/>
              </a:rPr>
              <a:t>）</a:t>
            </a:r>
            <a:endParaRPr lang="zh-CN" altLang="en-US" b="1" dirty="0">
              <a:solidFill>
                <a:srgbClr val="FF0000"/>
              </a:solidFill>
              <a:latin typeface="Times New Roman" panose="02020603050405020304" pitchFamily="18" charset="0"/>
            </a:endParaRPr>
          </a:p>
        </p:txBody>
      </p:sp>
      <p:sp>
        <p:nvSpPr>
          <p:cNvPr id="11" name="矩形 10"/>
          <p:cNvSpPr/>
          <p:nvPr/>
        </p:nvSpPr>
        <p:spPr>
          <a:xfrm>
            <a:off x="857224" y="1500174"/>
            <a:ext cx="7429552" cy="460126"/>
          </a:xfrm>
          <a:prstGeom prst="rect">
            <a:avLst/>
          </a:prstGeom>
        </p:spPr>
        <p:txBody>
          <a:bodyPr wrap="square">
            <a:spAutoFit/>
          </a:bodyPr>
          <a:lstStyle/>
          <a:p>
            <a:pPr>
              <a:lnSpc>
                <a:spcPct val="130000"/>
              </a:lnSpc>
            </a:pPr>
            <a:endParaRPr lang="zh-CN" altLang="en-US" sz="2000" b="1" dirty="0" smtClean="0"/>
          </a:p>
        </p:txBody>
      </p:sp>
      <p:sp>
        <p:nvSpPr>
          <p:cNvPr id="12" name="矩形 11"/>
          <p:cNvSpPr/>
          <p:nvPr/>
        </p:nvSpPr>
        <p:spPr>
          <a:xfrm>
            <a:off x="785786" y="1500174"/>
            <a:ext cx="7429552" cy="3600986"/>
          </a:xfrm>
          <a:prstGeom prst="rect">
            <a:avLst/>
          </a:prstGeom>
        </p:spPr>
        <p:txBody>
          <a:bodyPr wrap="square">
            <a:spAutoFit/>
          </a:bodyPr>
          <a:lstStyle/>
          <a:p>
            <a:pPr>
              <a:lnSpc>
                <a:spcPct val="130000"/>
              </a:lnSpc>
            </a:pPr>
            <a:r>
              <a:rPr lang="zh-CN" altLang="en-US" sz="2000" b="1" dirty="0" smtClean="0"/>
              <a:t>在</a:t>
            </a:r>
            <a:r>
              <a:rPr lang="en-US" altLang="zh-CN" sz="2000" b="1" dirty="0" smtClean="0">
                <a:solidFill>
                  <a:srgbClr val="FD0903"/>
                </a:solidFill>
              </a:rPr>
              <a:t>SCI</a:t>
            </a:r>
            <a:r>
              <a:rPr lang="zh-CN" altLang="en-US" sz="2000" b="1" dirty="0" smtClean="0">
                <a:solidFill>
                  <a:srgbClr val="FD0903"/>
                </a:solidFill>
              </a:rPr>
              <a:t>、</a:t>
            </a:r>
            <a:r>
              <a:rPr lang="en-US" altLang="zh-CN" sz="2000" b="1" dirty="0" smtClean="0">
                <a:solidFill>
                  <a:srgbClr val="FD0903"/>
                </a:solidFill>
              </a:rPr>
              <a:t>CPCI-S</a:t>
            </a:r>
            <a:r>
              <a:rPr lang="zh-CN" altLang="en-US" sz="2000" b="1" dirty="0" smtClean="0">
                <a:solidFill>
                  <a:srgbClr val="FD0903"/>
                </a:solidFill>
              </a:rPr>
              <a:t>、</a:t>
            </a:r>
            <a:r>
              <a:rPr lang="en-US" altLang="zh-CN" sz="2000" b="1" dirty="0" smtClean="0">
                <a:solidFill>
                  <a:srgbClr val="FD0903"/>
                </a:solidFill>
              </a:rPr>
              <a:t>EI</a:t>
            </a:r>
            <a:r>
              <a:rPr lang="zh-CN" altLang="en-US" sz="2000" b="1" dirty="0" smtClean="0"/>
              <a:t>这三大检索系统中，</a:t>
            </a:r>
            <a:r>
              <a:rPr lang="en-US" altLang="zh-CN" sz="2000" b="1" dirty="0" smtClean="0">
                <a:solidFill>
                  <a:srgbClr val="FD0903"/>
                </a:solidFill>
              </a:rPr>
              <a:t>SCI</a:t>
            </a:r>
            <a:r>
              <a:rPr lang="zh-CN" altLang="en-US" sz="2000" b="1" dirty="0" smtClean="0"/>
              <a:t>最能反映基础学科研究水平和论文质量，该检索系统收录的科技期刊比较全面，可以说它是集中各个学科高质优秀论文的精粹，该检索系统历来成为世界科技界密切注视的中心和焦点。</a:t>
            </a:r>
            <a:endParaRPr lang="en-US" altLang="zh-CN" sz="2000" b="1" dirty="0" smtClean="0"/>
          </a:p>
          <a:p>
            <a:pPr>
              <a:lnSpc>
                <a:spcPct val="130000"/>
              </a:lnSpc>
            </a:pPr>
            <a:endParaRPr lang="en-US" altLang="zh-CN" sz="2000" b="1" dirty="0" smtClean="0"/>
          </a:p>
          <a:p>
            <a:pPr>
              <a:lnSpc>
                <a:spcPct val="130000"/>
              </a:lnSpc>
            </a:pPr>
            <a:r>
              <a:rPr lang="en-US" altLang="zh-CN" sz="2000" b="1" dirty="0" smtClean="0">
                <a:solidFill>
                  <a:srgbClr val="FD0903"/>
                </a:solidFill>
              </a:rPr>
              <a:t>CPCI-S </a:t>
            </a:r>
            <a:r>
              <a:rPr lang="zh-CN" altLang="en-US" sz="2000" b="1" dirty="0" smtClean="0">
                <a:solidFill>
                  <a:srgbClr val="FD0903"/>
                </a:solidFill>
              </a:rPr>
              <a:t>、</a:t>
            </a:r>
            <a:r>
              <a:rPr lang="en-US" altLang="zh-CN" sz="2000" b="1" dirty="0" smtClean="0">
                <a:solidFill>
                  <a:srgbClr val="FD0903"/>
                </a:solidFill>
              </a:rPr>
              <a:t>EI</a:t>
            </a:r>
            <a:r>
              <a:rPr lang="zh-CN" altLang="en-US" sz="2000" b="1" dirty="0" smtClean="0"/>
              <a:t>这两个检索系统评定科技论文和科技期刊的质量标准相比之下较为宽松。</a:t>
            </a:r>
            <a:endParaRPr lang="en-US" altLang="zh-CN" sz="2000" b="1" dirty="0" smtClean="0"/>
          </a:p>
          <a:p>
            <a:pPr>
              <a:lnSpc>
                <a:spcPct val="115000"/>
              </a:lnSpc>
            </a:pPr>
            <a:endParaRPr lang="en-US" altLang="zh-CN" sz="2000" b="1" dirty="0" smtClean="0"/>
          </a:p>
          <a:p>
            <a:pPr>
              <a:lnSpc>
                <a:spcPct val="115000"/>
              </a:lnSpc>
            </a:pPr>
            <a:endParaRPr lang="zh-CN" altLang="en-US" sz="2000" b="1" dirty="0" smtClean="0"/>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16</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4"/>
          <p:cNvSpPr>
            <a:spLocks noChangeArrowheads="1"/>
          </p:cNvSpPr>
          <p:nvPr/>
        </p:nvSpPr>
        <p:spPr bwMode="auto">
          <a:xfrm>
            <a:off x="928662" y="1000108"/>
            <a:ext cx="4105275" cy="431800"/>
          </a:xfrm>
          <a:prstGeom prst="rect">
            <a:avLst/>
          </a:prstGeom>
          <a:noFill/>
          <a:ln w="9525">
            <a:noFill/>
            <a:miter lim="800000"/>
          </a:ln>
        </p:spPr>
        <p:txBody>
          <a:bodyPr anchor="ctr"/>
          <a:lstStyle/>
          <a:p>
            <a:pPr algn="l" eaLnBrk="1" hangingPunct="1"/>
            <a:r>
              <a:rPr lang="zh-CN" altLang="en-US" sz="2800" b="1" dirty="0" smtClean="0">
                <a:solidFill>
                  <a:srgbClr val="0033CC"/>
                </a:solidFill>
                <a:latin typeface="Times New Roman" panose="02020603050405020304" pitchFamily="18" charset="0"/>
              </a:rPr>
              <a:t>五、对科技著作的解释</a:t>
            </a:r>
            <a:endParaRPr lang="zh-CN" altLang="en-US" b="1" dirty="0">
              <a:solidFill>
                <a:srgbClr val="FD0903"/>
              </a:solidFill>
              <a:latin typeface="Times New Roman" panose="02020603050405020304" pitchFamily="18" charset="0"/>
            </a:endParaRPr>
          </a:p>
        </p:txBody>
      </p:sp>
      <p:sp>
        <p:nvSpPr>
          <p:cNvPr id="7" name="矩形 6"/>
          <p:cNvSpPr/>
          <p:nvPr/>
        </p:nvSpPr>
        <p:spPr>
          <a:xfrm>
            <a:off x="857224" y="1571612"/>
            <a:ext cx="7500990" cy="476605"/>
          </a:xfrm>
          <a:prstGeom prst="rect">
            <a:avLst/>
          </a:prstGeom>
        </p:spPr>
        <p:txBody>
          <a:bodyPr wrap="square">
            <a:spAutoFit/>
          </a:bodyPr>
          <a:lstStyle/>
          <a:p>
            <a:pPr>
              <a:lnSpc>
                <a:spcPts val="3500"/>
              </a:lnSpc>
            </a:pPr>
            <a:endParaRPr lang="zh-CN" altLang="en-US" sz="2200" b="1" dirty="0" smtClean="0">
              <a:solidFill>
                <a:srgbClr val="FD0903"/>
              </a:solidFill>
              <a:latin typeface="+mn-ea"/>
            </a:endParaRPr>
          </a:p>
        </p:txBody>
      </p:sp>
      <p:sp>
        <p:nvSpPr>
          <p:cNvPr id="8" name="矩形 7"/>
          <p:cNvSpPr/>
          <p:nvPr/>
        </p:nvSpPr>
        <p:spPr>
          <a:xfrm>
            <a:off x="857224" y="1500174"/>
            <a:ext cx="7429552" cy="437043"/>
          </a:xfrm>
          <a:prstGeom prst="rect">
            <a:avLst/>
          </a:prstGeom>
        </p:spPr>
        <p:txBody>
          <a:bodyPr wrap="square">
            <a:spAutoFit/>
          </a:bodyPr>
          <a:lstStyle/>
          <a:p>
            <a:pPr>
              <a:lnSpc>
                <a:spcPct val="120000"/>
              </a:lnSpc>
            </a:pPr>
            <a:endParaRPr lang="zh-CN" altLang="en-US" sz="2000" b="1" dirty="0" smtClean="0"/>
          </a:p>
        </p:txBody>
      </p:sp>
      <p:sp>
        <p:nvSpPr>
          <p:cNvPr id="10" name="矩形 9"/>
          <p:cNvSpPr/>
          <p:nvPr/>
        </p:nvSpPr>
        <p:spPr>
          <a:xfrm>
            <a:off x="3786182" y="1071546"/>
            <a:ext cx="184731" cy="369332"/>
          </a:xfrm>
          <a:prstGeom prst="rect">
            <a:avLst/>
          </a:prstGeom>
        </p:spPr>
        <p:txBody>
          <a:bodyPr wrap="none">
            <a:spAutoFit/>
          </a:bodyPr>
          <a:lstStyle/>
          <a:p>
            <a:endParaRPr lang="zh-CN" altLang="en-US" b="1" dirty="0">
              <a:solidFill>
                <a:srgbClr val="FF0000"/>
              </a:solidFill>
              <a:latin typeface="Times New Roman" panose="02020603050405020304" pitchFamily="18" charset="0"/>
            </a:endParaRPr>
          </a:p>
        </p:txBody>
      </p:sp>
      <p:sp>
        <p:nvSpPr>
          <p:cNvPr id="11" name="矩形 10"/>
          <p:cNvSpPr/>
          <p:nvPr/>
        </p:nvSpPr>
        <p:spPr>
          <a:xfrm>
            <a:off x="857224" y="1500174"/>
            <a:ext cx="7429552" cy="460126"/>
          </a:xfrm>
          <a:prstGeom prst="rect">
            <a:avLst/>
          </a:prstGeom>
        </p:spPr>
        <p:txBody>
          <a:bodyPr wrap="square">
            <a:spAutoFit/>
          </a:bodyPr>
          <a:lstStyle/>
          <a:p>
            <a:pPr>
              <a:lnSpc>
                <a:spcPct val="130000"/>
              </a:lnSpc>
            </a:pPr>
            <a:endParaRPr lang="zh-CN" altLang="en-US" sz="2000" b="1" dirty="0" smtClean="0"/>
          </a:p>
        </p:txBody>
      </p:sp>
      <p:sp>
        <p:nvSpPr>
          <p:cNvPr id="12" name="矩形 11"/>
          <p:cNvSpPr/>
          <p:nvPr/>
        </p:nvSpPr>
        <p:spPr>
          <a:xfrm>
            <a:off x="785786" y="1500174"/>
            <a:ext cx="7429552" cy="425501"/>
          </a:xfrm>
          <a:prstGeom prst="rect">
            <a:avLst/>
          </a:prstGeom>
        </p:spPr>
        <p:txBody>
          <a:bodyPr wrap="square">
            <a:spAutoFit/>
          </a:bodyPr>
          <a:lstStyle/>
          <a:p>
            <a:pPr>
              <a:lnSpc>
                <a:spcPct val="115000"/>
              </a:lnSpc>
            </a:pPr>
            <a:endParaRPr lang="zh-CN" altLang="en-US" sz="2000" b="1" dirty="0" smtClean="0"/>
          </a:p>
        </p:txBody>
      </p:sp>
      <p:sp>
        <p:nvSpPr>
          <p:cNvPr id="13" name="矩形 12"/>
          <p:cNvSpPr/>
          <p:nvPr/>
        </p:nvSpPr>
        <p:spPr>
          <a:xfrm>
            <a:off x="857224" y="1637741"/>
            <a:ext cx="7500990" cy="4632678"/>
          </a:xfrm>
          <a:prstGeom prst="rect">
            <a:avLst/>
          </a:prstGeom>
        </p:spPr>
        <p:txBody>
          <a:bodyPr wrap="square">
            <a:spAutoFit/>
          </a:bodyPr>
          <a:lstStyle/>
          <a:p>
            <a:pPr>
              <a:lnSpc>
                <a:spcPts val="4000"/>
              </a:lnSpc>
            </a:pPr>
            <a:r>
              <a:rPr lang="en-US" altLang="zh-CN" sz="2400" b="1" dirty="0" smtClean="0">
                <a:latin typeface="宋体" panose="02010600030101010101" pitchFamily="2" charset="-122"/>
              </a:rPr>
              <a:t>1</a:t>
            </a:r>
            <a:r>
              <a:rPr lang="zh-CN" altLang="en-US" sz="2400" b="1" dirty="0" smtClean="0">
                <a:latin typeface="宋体" panose="02010600030101010101" pitchFamily="2" charset="-122"/>
              </a:rPr>
              <a:t>、教材是学校对学生进行知识传播选定的一部</a:t>
            </a:r>
            <a:r>
              <a:rPr lang="en-US" altLang="zh-CN" sz="2400" b="1" dirty="0" smtClean="0">
                <a:latin typeface="宋体" panose="02010600030101010101" pitchFamily="2" charset="-122"/>
              </a:rPr>
              <a:t>(</a:t>
            </a:r>
            <a:r>
              <a:rPr lang="zh-CN" altLang="en-US" sz="2400" b="1" dirty="0" smtClean="0">
                <a:latin typeface="宋体" panose="02010600030101010101" pitchFamily="2" charset="-122"/>
              </a:rPr>
              <a:t>或两</a:t>
            </a:r>
          </a:p>
          <a:p>
            <a:pPr>
              <a:lnSpc>
                <a:spcPts val="4000"/>
              </a:lnSpc>
            </a:pPr>
            <a:r>
              <a:rPr lang="zh-CN" altLang="en-US" sz="2400" b="1" dirty="0" smtClean="0">
                <a:latin typeface="宋体" panose="02010600030101010101" pitchFamily="2" charset="-122"/>
              </a:rPr>
              <a:t>   部</a:t>
            </a:r>
            <a:r>
              <a:rPr lang="en-US" altLang="zh-CN" sz="2400" b="1" dirty="0" smtClean="0">
                <a:latin typeface="宋体" panose="02010600030101010101" pitchFamily="2" charset="-122"/>
              </a:rPr>
              <a:t>)</a:t>
            </a:r>
            <a:r>
              <a:rPr lang="zh-CN" altLang="en-US" sz="2400" b="1" dirty="0" smtClean="0">
                <a:latin typeface="宋体" panose="02010600030101010101" pitchFamily="2" charset="-122"/>
              </a:rPr>
              <a:t>主讲教材</a:t>
            </a:r>
            <a:r>
              <a:rPr lang="en-US" altLang="zh-CN" sz="2400" b="1" dirty="0" smtClean="0">
                <a:latin typeface="宋体" panose="02010600030101010101" pitchFamily="2" charset="-122"/>
              </a:rPr>
              <a:t>;</a:t>
            </a:r>
          </a:p>
          <a:p>
            <a:pPr>
              <a:lnSpc>
                <a:spcPts val="4000"/>
              </a:lnSpc>
            </a:pPr>
            <a:r>
              <a:rPr lang="en-US" altLang="zh-CN" sz="2400" b="1" dirty="0" smtClean="0">
                <a:latin typeface="宋体" panose="02010600030101010101" pitchFamily="2" charset="-122"/>
              </a:rPr>
              <a:t>2</a:t>
            </a:r>
            <a:r>
              <a:rPr lang="zh-CN" altLang="en-US" sz="2400" b="1" dirty="0" smtClean="0">
                <a:latin typeface="宋体" panose="02010600030101010101" pitchFamily="2" charset="-122"/>
              </a:rPr>
              <a:t>、专著是对某一学科或某一专门课题进行全面系统论</a:t>
            </a:r>
          </a:p>
          <a:p>
            <a:pPr>
              <a:lnSpc>
                <a:spcPts val="4000"/>
              </a:lnSpc>
            </a:pPr>
            <a:r>
              <a:rPr lang="zh-CN" altLang="en-US" sz="2400" b="1" dirty="0" smtClean="0">
                <a:latin typeface="宋体" panose="02010600030101010101" pitchFamily="2" charset="-122"/>
              </a:rPr>
              <a:t>   述的著作</a:t>
            </a:r>
            <a:r>
              <a:rPr lang="en-US" altLang="zh-CN" sz="2400" b="1" dirty="0" smtClean="0">
                <a:latin typeface="宋体" panose="02010600030101010101" pitchFamily="2" charset="-122"/>
              </a:rPr>
              <a:t>;</a:t>
            </a:r>
          </a:p>
          <a:p>
            <a:pPr>
              <a:lnSpc>
                <a:spcPts val="4000"/>
              </a:lnSpc>
            </a:pPr>
            <a:r>
              <a:rPr lang="en-US" altLang="zh-CN" sz="2400" b="1" dirty="0" smtClean="0">
                <a:latin typeface="宋体" panose="02010600030101010101" pitchFamily="2" charset="-122"/>
              </a:rPr>
              <a:t>3</a:t>
            </a:r>
            <a:r>
              <a:rPr lang="zh-CN" altLang="en-US" sz="2400" b="1" dirty="0" smtClean="0">
                <a:latin typeface="宋体" panose="02010600030101010101" pitchFamily="2" charset="-122"/>
              </a:rPr>
              <a:t>、专著出版前，作者的研究成果往往先以论文的形式</a:t>
            </a:r>
          </a:p>
          <a:p>
            <a:pPr>
              <a:lnSpc>
                <a:spcPts val="4000"/>
              </a:lnSpc>
            </a:pPr>
            <a:r>
              <a:rPr lang="zh-CN" altLang="en-US" sz="2400" b="1" dirty="0" smtClean="0">
                <a:latin typeface="宋体" panose="02010600030101010101" pitchFamily="2" charset="-122"/>
              </a:rPr>
              <a:t>   出现，在此基础上深入探讨，并展开阐述，从而形</a:t>
            </a:r>
          </a:p>
          <a:p>
            <a:pPr>
              <a:lnSpc>
                <a:spcPts val="4000"/>
              </a:lnSpc>
            </a:pPr>
            <a:r>
              <a:rPr lang="zh-CN" altLang="en-US" sz="2400" b="1" dirty="0" smtClean="0">
                <a:latin typeface="宋体" panose="02010600030101010101" pitchFamily="2" charset="-122"/>
              </a:rPr>
              <a:t>   成专著。</a:t>
            </a:r>
          </a:p>
          <a:p>
            <a:pPr>
              <a:lnSpc>
                <a:spcPts val="4000"/>
              </a:lnSpc>
            </a:pPr>
            <a:r>
              <a:rPr lang="en-US" altLang="zh-CN" sz="2400" b="1" dirty="0" smtClean="0">
                <a:latin typeface="宋体" panose="02010600030101010101" pitchFamily="2" charset="-122"/>
              </a:rPr>
              <a:t>4</a:t>
            </a:r>
            <a:r>
              <a:rPr lang="zh-CN" altLang="en-US" sz="2400" b="1" dirty="0" smtClean="0">
                <a:latin typeface="宋体" panose="02010600030101010101" pitchFamily="2" charset="-122"/>
              </a:rPr>
              <a:t>、专著通常都附有参考文献和引文注释，包含丰富的</a:t>
            </a:r>
          </a:p>
          <a:p>
            <a:pPr>
              <a:lnSpc>
                <a:spcPts val="4000"/>
              </a:lnSpc>
            </a:pPr>
            <a:r>
              <a:rPr lang="zh-CN" altLang="en-US" sz="2400" b="1" dirty="0" smtClean="0">
                <a:latin typeface="宋体" panose="02010600030101010101" pitchFamily="2" charset="-122"/>
              </a:rPr>
              <a:t>   书目信息。</a:t>
            </a:r>
            <a:r>
              <a:rPr lang="zh-CN" altLang="en-US" sz="2400" dirty="0" smtClean="0">
                <a:latin typeface="宋体" panose="02010600030101010101" pitchFamily="2" charset="-122"/>
              </a:rPr>
              <a:t> </a:t>
            </a: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第三部分  年报专用名词解释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17</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4"/>
          <p:cNvSpPr>
            <a:spLocks noChangeArrowheads="1"/>
          </p:cNvSpPr>
          <p:nvPr/>
        </p:nvSpPr>
        <p:spPr bwMode="auto">
          <a:xfrm>
            <a:off x="928662" y="1000108"/>
            <a:ext cx="5929354" cy="431800"/>
          </a:xfrm>
          <a:prstGeom prst="rect">
            <a:avLst/>
          </a:prstGeom>
          <a:noFill/>
          <a:ln w="9525">
            <a:noFill/>
            <a:miter lim="800000"/>
          </a:ln>
        </p:spPr>
        <p:txBody>
          <a:bodyPr anchor="ctr"/>
          <a:lstStyle/>
          <a:p>
            <a:pPr algn="l" eaLnBrk="1" hangingPunct="1"/>
            <a:r>
              <a:rPr lang="zh-CN" altLang="en-US" sz="2800" b="1" dirty="0" smtClean="0">
                <a:solidFill>
                  <a:srgbClr val="0033CC"/>
                </a:solidFill>
                <a:latin typeface="Times New Roman" panose="02020603050405020304" pitchFamily="18" charset="0"/>
              </a:rPr>
              <a:t>六、对我国科技奖励体系的解释</a:t>
            </a:r>
            <a:endParaRPr lang="zh-CN" altLang="en-US" b="1" dirty="0">
              <a:solidFill>
                <a:srgbClr val="FD0903"/>
              </a:solidFill>
              <a:latin typeface="Times New Roman" panose="02020603050405020304" pitchFamily="18" charset="0"/>
            </a:endParaRPr>
          </a:p>
        </p:txBody>
      </p:sp>
      <p:sp>
        <p:nvSpPr>
          <p:cNvPr id="7" name="矩形 6"/>
          <p:cNvSpPr/>
          <p:nvPr/>
        </p:nvSpPr>
        <p:spPr>
          <a:xfrm>
            <a:off x="857224" y="1571612"/>
            <a:ext cx="7500990" cy="476605"/>
          </a:xfrm>
          <a:prstGeom prst="rect">
            <a:avLst/>
          </a:prstGeom>
        </p:spPr>
        <p:txBody>
          <a:bodyPr wrap="square">
            <a:spAutoFit/>
          </a:bodyPr>
          <a:lstStyle/>
          <a:p>
            <a:pPr>
              <a:lnSpc>
                <a:spcPts val="3500"/>
              </a:lnSpc>
            </a:pPr>
            <a:endParaRPr lang="zh-CN" altLang="en-US" sz="2200" b="1" dirty="0" smtClean="0">
              <a:solidFill>
                <a:srgbClr val="FD0903"/>
              </a:solidFill>
              <a:latin typeface="+mn-ea"/>
            </a:endParaRPr>
          </a:p>
        </p:txBody>
      </p:sp>
      <p:sp>
        <p:nvSpPr>
          <p:cNvPr id="8" name="矩形 7"/>
          <p:cNvSpPr/>
          <p:nvPr/>
        </p:nvSpPr>
        <p:spPr>
          <a:xfrm>
            <a:off x="857224" y="1500174"/>
            <a:ext cx="7429552" cy="437043"/>
          </a:xfrm>
          <a:prstGeom prst="rect">
            <a:avLst/>
          </a:prstGeom>
        </p:spPr>
        <p:txBody>
          <a:bodyPr wrap="square">
            <a:spAutoFit/>
          </a:bodyPr>
          <a:lstStyle/>
          <a:p>
            <a:pPr>
              <a:lnSpc>
                <a:spcPct val="120000"/>
              </a:lnSpc>
            </a:pPr>
            <a:endParaRPr lang="zh-CN" altLang="en-US" sz="2000" b="1" dirty="0" smtClean="0"/>
          </a:p>
        </p:txBody>
      </p:sp>
      <p:sp>
        <p:nvSpPr>
          <p:cNvPr id="10" name="矩形 9"/>
          <p:cNvSpPr/>
          <p:nvPr/>
        </p:nvSpPr>
        <p:spPr>
          <a:xfrm>
            <a:off x="3786182" y="1071546"/>
            <a:ext cx="184731" cy="369332"/>
          </a:xfrm>
          <a:prstGeom prst="rect">
            <a:avLst/>
          </a:prstGeom>
        </p:spPr>
        <p:txBody>
          <a:bodyPr wrap="none">
            <a:spAutoFit/>
          </a:bodyPr>
          <a:lstStyle/>
          <a:p>
            <a:endParaRPr lang="zh-CN" altLang="en-US" b="1" dirty="0">
              <a:solidFill>
                <a:srgbClr val="FF0000"/>
              </a:solidFill>
              <a:latin typeface="Times New Roman" panose="02020603050405020304" pitchFamily="18" charset="0"/>
            </a:endParaRPr>
          </a:p>
        </p:txBody>
      </p:sp>
      <p:sp>
        <p:nvSpPr>
          <p:cNvPr id="11" name="矩形 10"/>
          <p:cNvSpPr/>
          <p:nvPr/>
        </p:nvSpPr>
        <p:spPr>
          <a:xfrm>
            <a:off x="857224" y="1500174"/>
            <a:ext cx="7429552" cy="460126"/>
          </a:xfrm>
          <a:prstGeom prst="rect">
            <a:avLst/>
          </a:prstGeom>
        </p:spPr>
        <p:txBody>
          <a:bodyPr wrap="square">
            <a:spAutoFit/>
          </a:bodyPr>
          <a:lstStyle/>
          <a:p>
            <a:pPr>
              <a:lnSpc>
                <a:spcPct val="130000"/>
              </a:lnSpc>
            </a:pPr>
            <a:endParaRPr lang="zh-CN" altLang="en-US" sz="2000" b="1" dirty="0" smtClean="0"/>
          </a:p>
        </p:txBody>
      </p:sp>
      <p:sp>
        <p:nvSpPr>
          <p:cNvPr id="12" name="矩形 11"/>
          <p:cNvSpPr/>
          <p:nvPr/>
        </p:nvSpPr>
        <p:spPr>
          <a:xfrm>
            <a:off x="785786" y="1500174"/>
            <a:ext cx="7429552" cy="425501"/>
          </a:xfrm>
          <a:prstGeom prst="rect">
            <a:avLst/>
          </a:prstGeom>
        </p:spPr>
        <p:txBody>
          <a:bodyPr wrap="square">
            <a:spAutoFit/>
          </a:bodyPr>
          <a:lstStyle/>
          <a:p>
            <a:pPr>
              <a:lnSpc>
                <a:spcPct val="115000"/>
              </a:lnSpc>
            </a:pPr>
            <a:endParaRPr lang="zh-CN" altLang="en-US" sz="2000" b="1" dirty="0" smtClean="0"/>
          </a:p>
        </p:txBody>
      </p:sp>
      <p:sp>
        <p:nvSpPr>
          <p:cNvPr id="13" name="矩形 12"/>
          <p:cNvSpPr/>
          <p:nvPr/>
        </p:nvSpPr>
        <p:spPr>
          <a:xfrm>
            <a:off x="857224" y="1637741"/>
            <a:ext cx="7500990" cy="528991"/>
          </a:xfrm>
          <a:prstGeom prst="rect">
            <a:avLst/>
          </a:prstGeom>
        </p:spPr>
        <p:txBody>
          <a:bodyPr wrap="square">
            <a:spAutoFit/>
          </a:bodyPr>
          <a:lstStyle/>
          <a:p>
            <a:pPr>
              <a:lnSpc>
                <a:spcPts val="4000"/>
              </a:lnSpc>
            </a:pPr>
            <a:endParaRPr lang="zh-CN" altLang="en-US" sz="2400" dirty="0" smtClean="0">
              <a:latin typeface="宋体" panose="02010600030101010101" pitchFamily="2" charset="-122"/>
            </a:endParaRPr>
          </a:p>
        </p:txBody>
      </p:sp>
      <p:sp>
        <p:nvSpPr>
          <p:cNvPr id="14" name="矩形 13"/>
          <p:cNvSpPr/>
          <p:nvPr/>
        </p:nvSpPr>
        <p:spPr>
          <a:xfrm>
            <a:off x="857224" y="1500174"/>
            <a:ext cx="7500990" cy="4708981"/>
          </a:xfrm>
          <a:prstGeom prst="rect">
            <a:avLst/>
          </a:prstGeom>
        </p:spPr>
        <p:txBody>
          <a:bodyPr wrap="square">
            <a:spAutoFit/>
          </a:bodyPr>
          <a:lstStyle/>
          <a:p>
            <a:pPr>
              <a:lnSpc>
                <a:spcPts val="4000"/>
              </a:lnSpc>
            </a:pPr>
            <a:r>
              <a:rPr lang="zh-CN" altLang="en-US" sz="2400" b="1" dirty="0" smtClean="0">
                <a:solidFill>
                  <a:srgbClr val="000066"/>
                </a:solidFill>
              </a:rPr>
              <a:t>我国的科技奖励体系大致分为三个层次：</a:t>
            </a:r>
          </a:p>
          <a:p>
            <a:pPr>
              <a:lnSpc>
                <a:spcPts val="4000"/>
              </a:lnSpc>
            </a:pPr>
            <a:r>
              <a:rPr lang="zh-CN" altLang="en-US" sz="2400" b="1" dirty="0" smtClean="0">
                <a:solidFill>
                  <a:srgbClr val="FF0000"/>
                </a:solidFill>
              </a:rPr>
              <a:t>一是</a:t>
            </a:r>
            <a:r>
              <a:rPr lang="zh-CN" altLang="en-US" sz="2400" b="1" dirty="0" smtClean="0">
                <a:solidFill>
                  <a:srgbClr val="000066"/>
                </a:solidFill>
              </a:rPr>
              <a:t>国家级奖励，包括国家自然科学奖、技术发明奖、</a:t>
            </a:r>
          </a:p>
          <a:p>
            <a:pPr>
              <a:lnSpc>
                <a:spcPts val="4000"/>
              </a:lnSpc>
            </a:pPr>
            <a:r>
              <a:rPr lang="zh-CN" altLang="en-US" sz="2400" b="1" dirty="0" smtClean="0">
                <a:solidFill>
                  <a:srgbClr val="000066"/>
                </a:solidFill>
              </a:rPr>
              <a:t>         技术进步奖；</a:t>
            </a:r>
          </a:p>
          <a:p>
            <a:pPr>
              <a:lnSpc>
                <a:spcPts val="4000"/>
              </a:lnSpc>
            </a:pPr>
            <a:r>
              <a:rPr lang="zh-CN" altLang="en-US" sz="2400" b="1" dirty="0" smtClean="0">
                <a:solidFill>
                  <a:srgbClr val="FF0000"/>
                </a:solidFill>
              </a:rPr>
              <a:t>二是</a:t>
            </a:r>
            <a:r>
              <a:rPr lang="zh-CN" altLang="en-US" sz="2400" b="1" dirty="0" smtClean="0">
                <a:solidFill>
                  <a:srgbClr val="000066"/>
                </a:solidFill>
              </a:rPr>
              <a:t>省部级奖励，包括各省、自治区、直辖市及国务 </a:t>
            </a:r>
          </a:p>
          <a:p>
            <a:pPr>
              <a:lnSpc>
                <a:spcPts val="4000"/>
              </a:lnSpc>
            </a:pPr>
            <a:r>
              <a:rPr lang="zh-CN" altLang="en-US" sz="2400" b="1" dirty="0" smtClean="0">
                <a:solidFill>
                  <a:srgbClr val="000066"/>
                </a:solidFill>
              </a:rPr>
              <a:t>         院有关部委设立的奖励；</a:t>
            </a:r>
          </a:p>
          <a:p>
            <a:pPr>
              <a:lnSpc>
                <a:spcPts val="4000"/>
              </a:lnSpc>
            </a:pPr>
            <a:r>
              <a:rPr lang="zh-CN" altLang="en-US" sz="2400" b="1" dirty="0" smtClean="0">
                <a:solidFill>
                  <a:srgbClr val="FF0000"/>
                </a:solidFill>
              </a:rPr>
              <a:t>三是</a:t>
            </a:r>
            <a:r>
              <a:rPr lang="zh-CN" altLang="en-US" sz="2400" b="1" dirty="0" smtClean="0">
                <a:solidFill>
                  <a:srgbClr val="000066"/>
                </a:solidFill>
              </a:rPr>
              <a:t>社会力量奖，经国家奖励办批准，由行业协会、</a:t>
            </a:r>
          </a:p>
          <a:p>
            <a:pPr>
              <a:lnSpc>
                <a:spcPts val="4000"/>
              </a:lnSpc>
            </a:pPr>
            <a:r>
              <a:rPr lang="zh-CN" altLang="en-US" sz="2400" b="1" dirty="0" smtClean="0">
                <a:solidFill>
                  <a:srgbClr val="000066"/>
                </a:solidFill>
              </a:rPr>
              <a:t>         学术团体等设立的奖励。</a:t>
            </a:r>
          </a:p>
          <a:p>
            <a:pPr>
              <a:lnSpc>
                <a:spcPts val="4000"/>
              </a:lnSpc>
            </a:pPr>
            <a:r>
              <a:rPr lang="zh-CN" altLang="en-US" sz="2400" b="1" dirty="0" smtClean="0">
                <a:solidFill>
                  <a:srgbClr val="FD0903"/>
                </a:solidFill>
              </a:rPr>
              <a:t>         以上奖励中，年报只统计前两项</a:t>
            </a:r>
            <a:r>
              <a:rPr lang="zh-CN" altLang="en-US" sz="2400" b="1" dirty="0" smtClean="0">
                <a:solidFill>
                  <a:srgbClr val="000066"/>
                </a:solidFill>
              </a:rPr>
              <a:t>，</a:t>
            </a:r>
            <a:r>
              <a:rPr lang="zh-CN" altLang="en-US" sz="2400" b="1" dirty="0" smtClean="0">
                <a:solidFill>
                  <a:srgbClr val="00B050"/>
                </a:solidFill>
              </a:rPr>
              <a:t>社会力量奖不在统计范围之内。</a:t>
            </a: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9" name="Rectangle 6"/>
          <p:cNvSpPr>
            <a:spLocks noChangeArrowheads="1"/>
          </p:cNvSpPr>
          <p:nvPr/>
        </p:nvSpPr>
        <p:spPr bwMode="auto">
          <a:xfrm>
            <a:off x="928662" y="2214554"/>
            <a:ext cx="7358114" cy="1660525"/>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6000" b="1" dirty="0" smtClean="0">
                <a:solidFill>
                  <a:srgbClr val="FF0000"/>
                </a:solidFill>
                <a:latin typeface="宋体" panose="02010600030101010101" pitchFamily="2" charset="-122"/>
                <a:ea typeface="宋体" panose="02010600030101010101" pitchFamily="2" charset="-122"/>
              </a:rPr>
              <a:t>第四部分 </a:t>
            </a:r>
            <a:r>
              <a:rPr lang="en-US" altLang="zh-CN" sz="6000" b="1" dirty="0" smtClean="0">
                <a:solidFill>
                  <a:srgbClr val="FF0000"/>
                </a:solidFill>
                <a:latin typeface="宋体" panose="02010600030101010101" pitchFamily="2" charset="-122"/>
                <a:ea typeface="宋体" panose="02010600030101010101" pitchFamily="2" charset="-122"/>
              </a:rPr>
              <a:t> </a:t>
            </a:r>
            <a:r>
              <a:rPr lang="zh-CN" altLang="en-US" sz="6000" b="1" dirty="0" smtClean="0">
                <a:solidFill>
                  <a:srgbClr val="FF0000"/>
                </a:solidFill>
                <a:latin typeface="宋体" panose="02010600030101010101" pitchFamily="2" charset="-122"/>
                <a:ea typeface="宋体" panose="02010600030101010101" pitchFamily="2" charset="-122"/>
              </a:rPr>
              <a:t>年报流程</a:t>
            </a:r>
            <a:endParaRPr lang="en-US" altLang="zh-CN" sz="6000" b="1" dirty="0" smtClean="0">
              <a:solidFill>
                <a:srgbClr val="FF0000"/>
              </a:solidFill>
              <a:latin typeface="宋体" panose="02010600030101010101" pitchFamily="2" charset="-122"/>
              <a:ea typeface="宋体" panose="02010600030101010101" pitchFamily="2" charset="-122"/>
            </a:endParaRPr>
          </a:p>
          <a:p>
            <a:pPr marL="342900" indent="-342900">
              <a:spcBef>
                <a:spcPct val="50000"/>
              </a:spcBef>
              <a:defRPr/>
            </a:pP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
        <p:nvSpPr>
          <p:cNvPr id="6"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第四部分  年报流程</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a:t>
            </a:r>
            <a:endParaRPr lang="zh-CN" altLang="en-US" sz="2800" b="1" dirty="0">
              <a:solidFill>
                <a:srgbClr val="FF0000"/>
              </a:solidFill>
              <a:latin typeface="宋体" panose="02010600030101010101" pitchFamily="2" charset="-122"/>
              <a:ea typeface="宋体" panose="02010600030101010101" pitchFamily="2" charset="-122"/>
            </a:endParaRPr>
          </a:p>
        </p:txBody>
      </p:sp>
      <p:graphicFrame>
        <p:nvGraphicFramePr>
          <p:cNvPr id="1026" name="Object 5"/>
          <p:cNvGraphicFramePr>
            <a:graphicFrameLocks noChangeAspect="1"/>
          </p:cNvGraphicFramePr>
          <p:nvPr/>
        </p:nvGraphicFramePr>
        <p:xfrm>
          <a:off x="827088" y="1114425"/>
          <a:ext cx="7561262" cy="5165725"/>
        </p:xfrm>
        <a:graphic>
          <a:graphicData uri="http://schemas.openxmlformats.org/presentationml/2006/ole">
            <mc:AlternateContent xmlns:mc="http://schemas.openxmlformats.org/markup-compatibility/2006">
              <mc:Choice xmlns:v="urn:schemas-microsoft-com:vml" Requires="v">
                <p:oleObj spid="_x0000_s1028" name="Visio" r:id="rId3" imgW="8105775" imgH="5543550" progId="Visio.Drawing.11">
                  <p:embed/>
                </p:oleObj>
              </mc:Choice>
              <mc:Fallback>
                <p:oleObj name="Visio" r:id="rId3" imgW="8105775" imgH="5543550" progId="Visio.Drawing.11">
                  <p:embed/>
                  <p:pic>
                    <p:nvPicPr>
                      <p:cNvPr id="0" name="Object 5"/>
                      <p:cNvPicPr>
                        <a:picLocks noChangeAspect="1"/>
                      </p:cNvPicPr>
                      <p:nvPr/>
                    </p:nvPicPr>
                    <p:blipFill>
                      <a:blip r:embed="rId4"/>
                      <a:stretch>
                        <a:fillRect/>
                      </a:stretch>
                    </p:blipFill>
                    <p:spPr>
                      <a:xfrm>
                        <a:off x="827088" y="1114425"/>
                        <a:ext cx="7561262" cy="5165725"/>
                      </a:xfrm>
                      <a:prstGeom prst="rect">
                        <a:avLst/>
                      </a:prstGeom>
                      <a:noFill/>
                      <a:ln w="9525">
                        <a:noFill/>
                      </a:ln>
                    </p:spPr>
                  </p:pic>
                </p:oleObj>
              </mc:Fallback>
            </mc:AlternateContent>
          </a:graphicData>
        </a:graphic>
      </p:graphicFrame>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
        <p:nvSpPr>
          <p:cNvPr id="6"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第四部分  年报流程</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2</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9" name="Rectangle 5"/>
          <p:cNvSpPr>
            <a:spLocks noChangeArrowheads="1"/>
          </p:cNvSpPr>
          <p:nvPr/>
        </p:nvSpPr>
        <p:spPr bwMode="auto">
          <a:xfrm>
            <a:off x="755650" y="836613"/>
            <a:ext cx="4608513" cy="492443"/>
          </a:xfrm>
          <a:prstGeom prst="rect">
            <a:avLst/>
          </a:prstGeom>
          <a:noFill/>
          <a:ln w="28575" algn="ctr">
            <a:noFill/>
            <a:miter lim="800000"/>
          </a:ln>
        </p:spPr>
        <p:txBody>
          <a:bodyPr lIns="0" tIns="0" rIns="0" bIns="0">
            <a:spAutoFit/>
          </a:bodyPr>
          <a:lstStyle/>
          <a:p>
            <a:pPr indent="-228600" algn="l"/>
            <a:r>
              <a:rPr lang="en-US" altLang="zh-CN" sz="3200" dirty="0">
                <a:solidFill>
                  <a:srgbClr val="0033CC"/>
                </a:solidFill>
              </a:rPr>
              <a:t>  </a:t>
            </a:r>
            <a:r>
              <a:rPr lang="zh-CN" altLang="en-US" sz="3000" b="1" dirty="0">
                <a:solidFill>
                  <a:srgbClr val="0033CC"/>
                </a:solidFill>
              </a:rPr>
              <a:t>完成年报的先后顺序</a:t>
            </a:r>
          </a:p>
        </p:txBody>
      </p:sp>
      <p:sp>
        <p:nvSpPr>
          <p:cNvPr id="10" name="Rectangle 6"/>
          <p:cNvSpPr txBox="1">
            <a:spLocks noChangeArrowheads="1"/>
          </p:cNvSpPr>
          <p:nvPr/>
        </p:nvSpPr>
        <p:spPr>
          <a:xfrm>
            <a:off x="857224" y="1571612"/>
            <a:ext cx="7572428" cy="4608512"/>
          </a:xfrm>
          <a:prstGeom prst="rect">
            <a:avLst/>
          </a:prstGeom>
          <a:noFill/>
        </p:spPr>
        <p:txBody>
          <a:bodyPr vert="horz" lIns="91440" tIns="45720" rIns="91440" bIns="45720" rtlCol="0">
            <a:noAutofit/>
          </a:bodyPr>
          <a:lstStyle/>
          <a:p>
            <a:pPr marL="0" marR="0" lvl="0" indent="0" defTabSz="914400" rtl="0" eaLnBrk="1" fontAlgn="auto" latinLnBrk="0" hangingPunct="1">
              <a:lnSpc>
                <a:spcPts val="2500"/>
              </a:lnSpc>
              <a:spcAft>
                <a:spcPts val="0"/>
              </a:spcAft>
              <a:buClrTx/>
              <a:buSzTx/>
              <a:buFontTx/>
              <a:buNone/>
              <a:defRPr/>
            </a:pPr>
            <a:r>
              <a:rPr kumimoji="0" lang="zh-CN" altLang="en-US" sz="2200" b="1" i="0" u="none" strike="noStrike" kern="1200" cap="none" spc="0" normalizeH="0" baseline="0" noProof="0" dirty="0" smtClean="0">
                <a:ln>
                  <a:noFill/>
                </a:ln>
                <a:solidFill>
                  <a:srgbClr val="FD0903"/>
                </a:solidFill>
                <a:effectLst/>
                <a:uLnTx/>
                <a:uFillTx/>
                <a:latin typeface="+mn-lt"/>
                <a:ea typeface="+mn-ea"/>
                <a:cs typeface="+mn-cs"/>
              </a:rPr>
              <a:t>第 </a:t>
            </a:r>
            <a:r>
              <a:rPr kumimoji="0" lang="en-US" altLang="zh-CN" sz="2200" b="1" i="0" u="none" strike="noStrike" kern="1200" cap="none" spc="0" normalizeH="0" baseline="0" noProof="0" dirty="0" smtClean="0">
                <a:ln>
                  <a:noFill/>
                </a:ln>
                <a:solidFill>
                  <a:srgbClr val="FD0903"/>
                </a:solidFill>
                <a:effectLst/>
                <a:uLnTx/>
                <a:uFillTx/>
                <a:latin typeface="+mn-lt"/>
                <a:ea typeface="+mn-ea"/>
                <a:cs typeface="+mn-cs"/>
              </a:rPr>
              <a:t>1 </a:t>
            </a:r>
            <a:r>
              <a:rPr kumimoji="0" lang="zh-CN" altLang="en-US" sz="2200" b="1" i="0" u="none" strike="noStrike" kern="1200" cap="none" spc="0" normalizeH="0" baseline="0" noProof="0" dirty="0" smtClean="0">
                <a:ln>
                  <a:noFill/>
                </a:ln>
                <a:solidFill>
                  <a:srgbClr val="FD0903"/>
                </a:solidFill>
                <a:effectLst/>
                <a:uLnTx/>
                <a:uFillTx/>
                <a:latin typeface="+mn-lt"/>
                <a:ea typeface="+mn-ea"/>
                <a:cs typeface="+mn-cs"/>
              </a:rPr>
              <a:t>步</a:t>
            </a:r>
            <a:r>
              <a:rPr kumimoji="0" lang="zh-CN" altLang="en-US" sz="2200" b="1" i="0" u="none" strike="noStrike" kern="1200" cap="none" spc="0" normalizeH="0" baseline="0" noProof="0" dirty="0" smtClean="0">
                <a:ln>
                  <a:noFill/>
                </a:ln>
                <a:solidFill>
                  <a:schemeClr val="tx1">
                    <a:tint val="75000"/>
                  </a:schemeClr>
                </a:solidFill>
                <a:effectLst/>
                <a:uLnTx/>
                <a:uFillTx/>
                <a:latin typeface="+mn-lt"/>
                <a:ea typeface="+mn-ea"/>
                <a:cs typeface="+mn-cs"/>
              </a:rPr>
              <a:t>  </a:t>
            </a:r>
            <a:endParaRPr lang="en-US" altLang="zh-CN" sz="2200" b="1" dirty="0" smtClean="0">
              <a:solidFill>
                <a:schemeClr val="tx1">
                  <a:tint val="75000"/>
                </a:schemeClr>
              </a:solidFill>
            </a:endParaRPr>
          </a:p>
          <a:p>
            <a:pPr marL="0" marR="0" lvl="0" indent="0" defTabSz="914400" rtl="0" eaLnBrk="1" fontAlgn="auto" latinLnBrk="0" hangingPunct="1">
              <a:lnSpc>
                <a:spcPts val="2500"/>
              </a:lnSpc>
              <a:spcAft>
                <a:spcPts val="0"/>
              </a:spcAft>
              <a:buClrTx/>
              <a:buSzTx/>
              <a:buFontTx/>
              <a:buNone/>
              <a:defRPr/>
            </a:pPr>
            <a:r>
              <a:rPr kumimoji="0" lang="en-US" altLang="zh-CN" sz="2200" b="1" i="0" u="none" strike="noStrike" kern="1200" cap="none" spc="0" normalizeH="0" noProof="0" dirty="0" smtClean="0">
                <a:ln>
                  <a:noFill/>
                </a:ln>
                <a:solidFill>
                  <a:schemeClr val="tx1">
                    <a:tint val="75000"/>
                  </a:schemeClr>
                </a:solidFill>
                <a:effectLst/>
                <a:uLnTx/>
                <a:uFillTx/>
                <a:latin typeface="+mn-ea"/>
                <a:cs typeface="+mn-cs"/>
              </a:rPr>
              <a:t>    </a:t>
            </a:r>
            <a:r>
              <a:rPr kumimoji="0" lang="zh-CN" altLang="en-US" sz="2200" b="1" i="0" u="none" strike="noStrike" kern="1200" cap="none" spc="0" normalizeH="0" baseline="0" noProof="0" dirty="0" smtClean="0">
                <a:ln>
                  <a:noFill/>
                </a:ln>
                <a:effectLst/>
                <a:uLnTx/>
                <a:uFillTx/>
                <a:latin typeface="+mj-ea"/>
                <a:ea typeface="+mj-ea"/>
                <a:cs typeface="+mn-cs"/>
              </a:rPr>
              <a:t>首先准确收集统计年度内的基础数据，按操作程</a:t>
            </a:r>
            <a:endParaRPr kumimoji="0" lang="en-US" altLang="zh-CN" sz="2200" b="1" i="0" u="none" strike="noStrike" kern="1200" cap="none" spc="0" normalizeH="0" baseline="0" noProof="0" dirty="0" smtClean="0">
              <a:ln>
                <a:noFill/>
              </a:ln>
              <a:effectLst/>
              <a:uLnTx/>
              <a:uFillTx/>
              <a:latin typeface="+mj-ea"/>
              <a:ea typeface="+mj-ea"/>
              <a:cs typeface="+mn-cs"/>
            </a:endParaRPr>
          </a:p>
          <a:p>
            <a:pPr marL="0" marR="0" lvl="0" indent="0" defTabSz="914400" rtl="0" eaLnBrk="1" fontAlgn="auto" latinLnBrk="0" hangingPunct="1">
              <a:lnSpc>
                <a:spcPts val="2500"/>
              </a:lnSpc>
              <a:spcAft>
                <a:spcPts val="0"/>
              </a:spcAft>
              <a:buClrTx/>
              <a:buSzTx/>
              <a:buFontTx/>
              <a:buNone/>
              <a:defRPr/>
            </a:pPr>
            <a:r>
              <a:rPr kumimoji="0" lang="zh-CN" altLang="en-US" sz="2200" b="1" i="0" u="none" strike="noStrike" kern="1200" cap="none" spc="0" normalizeH="0" baseline="0" noProof="0" dirty="0" smtClean="0">
                <a:ln>
                  <a:noFill/>
                </a:ln>
                <a:effectLst/>
                <a:uLnTx/>
                <a:uFillTx/>
                <a:latin typeface="+mj-ea"/>
                <a:ea typeface="+mj-ea"/>
                <a:cs typeface="+mn-cs"/>
              </a:rPr>
              <a:t>序要求导入系统之中，基础数据表包括：</a:t>
            </a:r>
            <a:r>
              <a:rPr lang="en-US" altLang="zh-CN" sz="2200" b="1" dirty="0" smtClean="0">
                <a:latin typeface="+mj-ea"/>
                <a:ea typeface="+mj-ea"/>
              </a:rPr>
              <a:t>  </a:t>
            </a:r>
            <a:r>
              <a:rPr kumimoji="0" lang="zh-CN" altLang="en-US" sz="2200" b="1" i="0" u="none" strike="noStrike" kern="1200" cap="none" spc="0" normalizeH="0" baseline="0" noProof="0" dirty="0" smtClean="0">
                <a:ln>
                  <a:noFill/>
                </a:ln>
                <a:effectLst/>
                <a:uLnTx/>
                <a:uFillTx/>
                <a:latin typeface="+mj-ea"/>
                <a:ea typeface="+mj-ea"/>
                <a:cs typeface="+mn-cs"/>
              </a:rPr>
              <a:t>表</a:t>
            </a:r>
            <a:r>
              <a:rPr kumimoji="0" lang="en-US" altLang="zh-CN" sz="2200" b="1" i="0" u="none" strike="noStrike" kern="1200" cap="none" spc="0" normalizeH="0" baseline="0" noProof="0" dirty="0" smtClean="0">
                <a:ln>
                  <a:noFill/>
                </a:ln>
                <a:effectLst/>
                <a:uLnTx/>
                <a:uFillTx/>
                <a:latin typeface="+mj-ea"/>
                <a:ea typeface="+mj-ea"/>
                <a:cs typeface="+mn-cs"/>
              </a:rPr>
              <a:t>1</a:t>
            </a:r>
            <a:r>
              <a:rPr kumimoji="0" lang="zh-CN" altLang="en-US" sz="2200" b="1" i="0" u="none" strike="noStrike" kern="1200" cap="none" spc="0" normalizeH="0" baseline="0" noProof="0" dirty="0" smtClean="0">
                <a:ln>
                  <a:noFill/>
                </a:ln>
                <a:effectLst/>
                <a:uLnTx/>
                <a:uFillTx/>
                <a:latin typeface="+mj-ea"/>
                <a:ea typeface="+mj-ea"/>
                <a:cs typeface="+mn-cs"/>
              </a:rPr>
              <a:t>、表</a:t>
            </a:r>
            <a:r>
              <a:rPr kumimoji="0" lang="en-US" altLang="zh-CN" sz="2200" b="1" i="0" u="none" strike="noStrike" kern="1200" cap="none" spc="0" normalizeH="0" baseline="0" noProof="0" dirty="0" smtClean="0">
                <a:ln>
                  <a:noFill/>
                </a:ln>
                <a:effectLst/>
                <a:uLnTx/>
                <a:uFillTx/>
                <a:latin typeface="+mj-ea"/>
                <a:ea typeface="+mj-ea"/>
                <a:cs typeface="+mn-cs"/>
              </a:rPr>
              <a:t>3</a:t>
            </a:r>
            <a:r>
              <a:rPr kumimoji="0" lang="zh-CN" altLang="en-US" sz="2200" b="1" i="0" u="none" strike="noStrike" kern="1200" cap="none" spc="0" normalizeH="0" baseline="0" noProof="0" dirty="0" smtClean="0">
                <a:ln>
                  <a:noFill/>
                </a:ln>
                <a:effectLst/>
                <a:uLnTx/>
                <a:uFillTx/>
                <a:latin typeface="+mj-ea"/>
                <a:ea typeface="+mj-ea"/>
                <a:cs typeface="+mn-cs"/>
              </a:rPr>
              <a:t>、表</a:t>
            </a:r>
            <a:r>
              <a:rPr kumimoji="0" lang="en-US" altLang="zh-CN" sz="2200" b="1" i="0" u="none" strike="noStrike" kern="1200" cap="none" spc="0" normalizeH="0" baseline="0" noProof="0" dirty="0" smtClean="0">
                <a:ln>
                  <a:noFill/>
                </a:ln>
                <a:effectLst/>
                <a:uLnTx/>
                <a:uFillTx/>
                <a:latin typeface="+mj-ea"/>
                <a:ea typeface="+mj-ea"/>
                <a:cs typeface="+mn-cs"/>
              </a:rPr>
              <a:t>4</a:t>
            </a:r>
            <a:r>
              <a:rPr kumimoji="0" lang="zh-CN" altLang="en-US" sz="2200" b="1" i="0" u="none" strike="noStrike" kern="1200" cap="none" spc="0" normalizeH="0" baseline="0" noProof="0" dirty="0" smtClean="0">
                <a:ln>
                  <a:noFill/>
                </a:ln>
                <a:effectLst/>
                <a:uLnTx/>
                <a:uFillTx/>
                <a:latin typeface="+mj-ea"/>
                <a:ea typeface="+mj-ea"/>
                <a:cs typeface="+mn-cs"/>
              </a:rPr>
              <a:t>、表</a:t>
            </a:r>
            <a:r>
              <a:rPr kumimoji="0" lang="en-US" altLang="zh-CN" sz="2200" b="1" i="0" u="none" strike="noStrike" kern="1200" cap="none" spc="0" normalizeH="0" baseline="0" noProof="0" dirty="0" smtClean="0">
                <a:ln>
                  <a:noFill/>
                </a:ln>
                <a:effectLst/>
                <a:uLnTx/>
                <a:uFillTx/>
                <a:latin typeface="+mj-ea"/>
                <a:ea typeface="+mj-ea"/>
                <a:cs typeface="+mn-cs"/>
              </a:rPr>
              <a:t>8</a:t>
            </a:r>
            <a:r>
              <a:rPr kumimoji="0" lang="zh-CN" altLang="en-US" sz="2200" b="1" i="0" u="none" strike="noStrike" kern="1200" cap="none" spc="0" normalizeH="0" baseline="0" noProof="0" dirty="0" smtClean="0">
                <a:ln>
                  <a:noFill/>
                </a:ln>
                <a:effectLst/>
                <a:uLnTx/>
                <a:uFillTx/>
                <a:latin typeface="+mj-ea"/>
                <a:ea typeface="+mj-ea"/>
                <a:cs typeface="+mn-cs"/>
              </a:rPr>
              <a:t>和表</a:t>
            </a:r>
            <a:r>
              <a:rPr kumimoji="0" lang="en-US" altLang="zh-CN" sz="2200" b="1" i="0" u="none" strike="noStrike" kern="1200" cap="none" spc="0" normalizeH="0" baseline="0" noProof="0" dirty="0" smtClean="0">
                <a:ln>
                  <a:noFill/>
                </a:ln>
                <a:effectLst/>
                <a:uLnTx/>
                <a:uFillTx/>
                <a:latin typeface="+mj-ea"/>
                <a:ea typeface="+mj-ea"/>
                <a:cs typeface="+mn-cs"/>
              </a:rPr>
              <a:t>9</a:t>
            </a:r>
            <a:r>
              <a:rPr kumimoji="0" lang="zh-CN" altLang="en-US" sz="2200" b="1" i="0" u="none" strike="noStrike" kern="1200" cap="none" spc="0" normalizeH="0" baseline="0" noProof="0" dirty="0" smtClean="0">
                <a:ln>
                  <a:noFill/>
                </a:ln>
                <a:effectLst/>
                <a:uLnTx/>
                <a:uFillTx/>
                <a:latin typeface="+mj-ea"/>
                <a:ea typeface="+mj-ea"/>
                <a:cs typeface="+mn-cs"/>
              </a:rPr>
              <a:t>；</a:t>
            </a:r>
          </a:p>
          <a:p>
            <a:pPr marL="0" marR="0" lvl="0" indent="0" defTabSz="914400" rtl="0" eaLnBrk="1" fontAlgn="auto" latinLnBrk="0" hangingPunct="1">
              <a:lnSpc>
                <a:spcPts val="2500"/>
              </a:lnSpc>
              <a:spcAft>
                <a:spcPts val="0"/>
              </a:spcAft>
              <a:buClrTx/>
              <a:buSzTx/>
              <a:buFontTx/>
              <a:buNone/>
              <a:defRPr/>
            </a:pPr>
            <a:r>
              <a:rPr kumimoji="0" lang="zh-CN" altLang="en-US" sz="2200" b="1" i="0" u="none" strike="noStrike" kern="1200" cap="none" spc="0" normalizeH="0" baseline="0" noProof="0" dirty="0" smtClean="0">
                <a:ln>
                  <a:noFill/>
                </a:ln>
                <a:solidFill>
                  <a:srgbClr val="FD0903"/>
                </a:solidFill>
                <a:effectLst/>
                <a:uLnTx/>
                <a:uFillTx/>
                <a:latin typeface="+mn-lt"/>
                <a:ea typeface="+mn-ea"/>
                <a:cs typeface="+mn-cs"/>
              </a:rPr>
              <a:t>第 </a:t>
            </a:r>
            <a:r>
              <a:rPr kumimoji="0" lang="en-US" altLang="zh-CN" sz="2200" b="1" i="0" u="none" strike="noStrike" kern="1200" cap="none" spc="0" normalizeH="0" baseline="0" noProof="0" dirty="0" smtClean="0">
                <a:ln>
                  <a:noFill/>
                </a:ln>
                <a:solidFill>
                  <a:srgbClr val="FD0903"/>
                </a:solidFill>
                <a:effectLst/>
                <a:uLnTx/>
                <a:uFillTx/>
                <a:latin typeface="+mn-lt"/>
                <a:ea typeface="+mn-ea"/>
                <a:cs typeface="+mn-cs"/>
              </a:rPr>
              <a:t>2 </a:t>
            </a:r>
            <a:r>
              <a:rPr kumimoji="0" lang="zh-CN" altLang="en-US" sz="2200" b="1" i="0" u="none" strike="noStrike" kern="1200" cap="none" spc="0" normalizeH="0" baseline="0" noProof="0" dirty="0" smtClean="0">
                <a:ln>
                  <a:noFill/>
                </a:ln>
                <a:solidFill>
                  <a:srgbClr val="FD0903"/>
                </a:solidFill>
                <a:effectLst/>
                <a:uLnTx/>
                <a:uFillTx/>
                <a:latin typeface="+mn-lt"/>
                <a:ea typeface="+mn-ea"/>
                <a:cs typeface="+mn-cs"/>
              </a:rPr>
              <a:t>步</a:t>
            </a:r>
            <a:endParaRPr lang="en-US" altLang="zh-CN" sz="2200" b="1" dirty="0" smtClean="0">
              <a:solidFill>
                <a:srgbClr val="FD0903"/>
              </a:solidFill>
            </a:endParaRPr>
          </a:p>
          <a:p>
            <a:pPr>
              <a:lnSpc>
                <a:spcPts val="2500"/>
              </a:lnSpc>
            </a:pPr>
            <a:r>
              <a:rPr kumimoji="0" lang="en-US" altLang="zh-CN" sz="2200" b="1" i="0" u="none" strike="noStrike" kern="1200" cap="none" spc="0" normalizeH="0" noProof="0" dirty="0" smtClean="0">
                <a:ln>
                  <a:noFill/>
                </a:ln>
                <a:solidFill>
                  <a:srgbClr val="FD0903"/>
                </a:solidFill>
                <a:effectLst/>
                <a:uLnTx/>
                <a:uFillTx/>
                <a:latin typeface="+mn-lt"/>
                <a:ea typeface="+mn-ea"/>
                <a:cs typeface="+mn-cs"/>
              </a:rPr>
              <a:t>         </a:t>
            </a:r>
            <a:r>
              <a:rPr lang="zh-CN" altLang="en-US" sz="2200" b="1" dirty="0" smtClean="0">
                <a:latin typeface="+mj-ea"/>
                <a:ea typeface="+mj-ea"/>
              </a:rPr>
              <a:t>由系统生成审核表，从后到前仔细查看每张表的</a:t>
            </a:r>
            <a:endParaRPr lang="en-US" altLang="zh-CN" sz="2200" b="1" dirty="0" smtClean="0">
              <a:latin typeface="+mj-ea"/>
              <a:ea typeface="+mj-ea"/>
            </a:endParaRPr>
          </a:p>
          <a:p>
            <a:pPr>
              <a:lnSpc>
                <a:spcPts val="2500"/>
              </a:lnSpc>
            </a:pPr>
            <a:r>
              <a:rPr lang="zh-CN" altLang="en-US" sz="2200" b="1" dirty="0" smtClean="0">
                <a:latin typeface="+mj-ea"/>
                <a:ea typeface="+mj-ea"/>
              </a:rPr>
              <a:t>数据情况，看看有没有相互冲突的地方；</a:t>
            </a:r>
            <a:endParaRPr lang="en-US" altLang="zh-CN" sz="2200" b="1" dirty="0" smtClean="0">
              <a:latin typeface="+mj-ea"/>
              <a:ea typeface="+mj-ea"/>
            </a:endParaRPr>
          </a:p>
          <a:p>
            <a:pPr marL="0" marR="0" lvl="0" indent="0" defTabSz="914400" rtl="0" eaLnBrk="1" fontAlgn="auto" latinLnBrk="0" hangingPunct="1">
              <a:lnSpc>
                <a:spcPts val="2500"/>
              </a:lnSpc>
              <a:spcAft>
                <a:spcPts val="0"/>
              </a:spcAft>
              <a:buClrTx/>
              <a:buSzTx/>
              <a:buFontTx/>
              <a:buNone/>
              <a:defRPr/>
            </a:pPr>
            <a:r>
              <a:rPr kumimoji="0" lang="zh-CN" altLang="en-US" sz="2200" b="1" i="0" u="none" strike="noStrike" kern="1200" cap="none" spc="0" normalizeH="0" baseline="0" noProof="0" dirty="0" smtClean="0">
                <a:ln>
                  <a:noFill/>
                </a:ln>
                <a:solidFill>
                  <a:srgbClr val="FD0903"/>
                </a:solidFill>
                <a:effectLst/>
                <a:uLnTx/>
                <a:uFillTx/>
                <a:latin typeface="+mn-lt"/>
                <a:ea typeface="+mn-ea"/>
                <a:cs typeface="+mn-cs"/>
              </a:rPr>
              <a:t>第 </a:t>
            </a:r>
            <a:r>
              <a:rPr kumimoji="0" lang="en-US" altLang="zh-CN" sz="2200" b="1" i="0" u="none" strike="noStrike" kern="1200" cap="none" spc="0" normalizeH="0" baseline="0" noProof="0" dirty="0" smtClean="0">
                <a:ln>
                  <a:noFill/>
                </a:ln>
                <a:solidFill>
                  <a:srgbClr val="FD0903"/>
                </a:solidFill>
                <a:effectLst/>
                <a:uLnTx/>
                <a:uFillTx/>
                <a:latin typeface="+mn-lt"/>
                <a:ea typeface="+mn-ea"/>
                <a:cs typeface="+mn-cs"/>
              </a:rPr>
              <a:t>3 </a:t>
            </a:r>
            <a:r>
              <a:rPr kumimoji="0" lang="zh-CN" altLang="en-US" sz="2200" b="1" i="0" u="none" strike="noStrike" kern="1200" cap="none" spc="0" normalizeH="0" baseline="0" noProof="0" dirty="0" smtClean="0">
                <a:ln>
                  <a:noFill/>
                </a:ln>
                <a:solidFill>
                  <a:srgbClr val="FD0903"/>
                </a:solidFill>
                <a:effectLst/>
                <a:uLnTx/>
                <a:uFillTx/>
                <a:latin typeface="+mn-lt"/>
                <a:ea typeface="+mn-ea"/>
                <a:cs typeface="+mn-cs"/>
              </a:rPr>
              <a:t>步 </a:t>
            </a:r>
            <a:endParaRPr kumimoji="0" lang="en-US" altLang="zh-CN" sz="2200" b="1"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ts val="2500"/>
              </a:lnSpc>
              <a:spcAft>
                <a:spcPts val="0"/>
              </a:spcAft>
              <a:buClrTx/>
              <a:buSzTx/>
              <a:buFontTx/>
              <a:buNone/>
              <a:defRPr/>
            </a:pPr>
            <a:r>
              <a:rPr kumimoji="0" lang="zh-CN" altLang="en-US" sz="2200" b="1" i="0" u="none" strike="noStrike" kern="1200" cap="none" spc="0" normalizeH="0" baseline="0" noProof="0" dirty="0" smtClean="0">
                <a:ln>
                  <a:noFill/>
                </a:ln>
                <a:solidFill>
                  <a:srgbClr val="FD0903"/>
                </a:solidFill>
                <a:effectLst/>
                <a:uLnTx/>
                <a:uFillTx/>
                <a:latin typeface="+mn-lt"/>
                <a:ea typeface="+mn-ea"/>
                <a:cs typeface="+mn-cs"/>
              </a:rPr>
              <a:t>        </a:t>
            </a:r>
            <a:r>
              <a:rPr lang="zh-CN" altLang="en-US" sz="2200" b="1" dirty="0" smtClean="0">
                <a:latin typeface="+mj-ea"/>
                <a:ea typeface="+mj-ea"/>
              </a:rPr>
              <a:t>从后到前依次完成表</a:t>
            </a:r>
            <a:r>
              <a:rPr lang="en-US" altLang="zh-CN" sz="2200" b="1" dirty="0" smtClean="0">
                <a:latin typeface="+mj-ea"/>
                <a:ea typeface="+mj-ea"/>
              </a:rPr>
              <a:t>7</a:t>
            </a:r>
            <a:r>
              <a:rPr lang="zh-CN" altLang="en-US" sz="2200" b="1" dirty="0" smtClean="0">
                <a:latin typeface="+mj-ea"/>
                <a:ea typeface="+mj-ea"/>
              </a:rPr>
              <a:t>、表</a:t>
            </a:r>
            <a:r>
              <a:rPr lang="en-US" altLang="zh-CN" sz="2200" b="1" dirty="0" smtClean="0">
                <a:latin typeface="+mj-ea"/>
                <a:ea typeface="+mj-ea"/>
              </a:rPr>
              <a:t>6</a:t>
            </a:r>
            <a:r>
              <a:rPr lang="zh-CN" altLang="en-US" sz="2200" b="1" dirty="0" smtClean="0">
                <a:latin typeface="+mj-ea"/>
                <a:ea typeface="+mj-ea"/>
              </a:rPr>
              <a:t>和表</a:t>
            </a:r>
            <a:r>
              <a:rPr lang="en-US" altLang="zh-CN" sz="2200" b="1" dirty="0" smtClean="0">
                <a:latin typeface="+mj-ea"/>
                <a:ea typeface="+mj-ea"/>
              </a:rPr>
              <a:t>5</a:t>
            </a:r>
            <a:r>
              <a:rPr lang="zh-CN" altLang="en-US" sz="2200" b="1" dirty="0" smtClean="0">
                <a:latin typeface="+mj-ea"/>
                <a:ea typeface="+mj-ea"/>
              </a:rPr>
              <a:t>数据的填报；</a:t>
            </a:r>
          </a:p>
          <a:p>
            <a:pPr marL="0" marR="0" lvl="0" indent="0" defTabSz="914400" rtl="0" eaLnBrk="1" fontAlgn="auto" latinLnBrk="0" hangingPunct="1">
              <a:lnSpc>
                <a:spcPts val="2500"/>
              </a:lnSpc>
              <a:spcAft>
                <a:spcPts val="0"/>
              </a:spcAft>
              <a:buClrTx/>
              <a:buSzTx/>
              <a:buFontTx/>
              <a:buNone/>
              <a:defRPr/>
            </a:pPr>
            <a:r>
              <a:rPr kumimoji="0" lang="zh-CN" altLang="en-US" sz="2200" b="1" i="0" u="none" strike="noStrike" kern="1200" cap="none" spc="0" normalizeH="0" baseline="0" noProof="0" dirty="0" smtClean="0">
                <a:ln>
                  <a:noFill/>
                </a:ln>
                <a:solidFill>
                  <a:srgbClr val="FD0903"/>
                </a:solidFill>
                <a:effectLst/>
                <a:uLnTx/>
                <a:uFillTx/>
                <a:latin typeface="+mn-lt"/>
                <a:ea typeface="+mn-ea"/>
                <a:cs typeface="+mn-cs"/>
              </a:rPr>
              <a:t>第 </a:t>
            </a:r>
            <a:r>
              <a:rPr kumimoji="0" lang="en-US" altLang="zh-CN" sz="2200" b="1" i="0" u="none" strike="noStrike" kern="1200" cap="none" spc="0" normalizeH="0" baseline="0" noProof="0" dirty="0" smtClean="0">
                <a:ln>
                  <a:noFill/>
                </a:ln>
                <a:solidFill>
                  <a:srgbClr val="FD0903"/>
                </a:solidFill>
                <a:effectLst/>
                <a:uLnTx/>
                <a:uFillTx/>
                <a:latin typeface="+mn-lt"/>
                <a:ea typeface="+mn-ea"/>
                <a:cs typeface="+mn-cs"/>
              </a:rPr>
              <a:t>4 </a:t>
            </a:r>
            <a:r>
              <a:rPr kumimoji="0" lang="zh-CN" altLang="en-US" sz="2200" b="1" i="0" u="none" strike="noStrike" kern="1200" cap="none" spc="0" normalizeH="0" baseline="0" noProof="0" dirty="0" smtClean="0">
                <a:ln>
                  <a:noFill/>
                </a:ln>
                <a:solidFill>
                  <a:srgbClr val="FD0903"/>
                </a:solidFill>
                <a:effectLst/>
                <a:uLnTx/>
                <a:uFillTx/>
                <a:latin typeface="+mn-lt"/>
                <a:ea typeface="+mn-ea"/>
                <a:cs typeface="+mn-cs"/>
              </a:rPr>
              <a:t>步  </a:t>
            </a:r>
            <a:endParaRPr lang="en-US" altLang="zh-CN" sz="2200" b="1" dirty="0" smtClean="0">
              <a:solidFill>
                <a:srgbClr val="FD0903"/>
              </a:solidFill>
            </a:endParaRPr>
          </a:p>
          <a:p>
            <a:pPr marR="0" lvl="0" indent="0" fontAlgn="auto">
              <a:lnSpc>
                <a:spcPts val="2500"/>
              </a:lnSpc>
              <a:spcAft>
                <a:spcPts val="0"/>
              </a:spcAft>
              <a:buClrTx/>
              <a:buSzTx/>
              <a:buFontTx/>
              <a:buNone/>
              <a:defRPr/>
            </a:pPr>
            <a:r>
              <a:rPr lang="en-US" altLang="zh-CN" sz="2200" b="1" dirty="0" smtClean="0">
                <a:solidFill>
                  <a:srgbClr val="FD0903"/>
                </a:solidFill>
              </a:rPr>
              <a:t>         </a:t>
            </a:r>
            <a:r>
              <a:rPr lang="zh-CN" altLang="en-US" sz="2200" b="1" dirty="0" smtClean="0">
                <a:latin typeface="+mj-ea"/>
                <a:ea typeface="+mj-ea"/>
              </a:rPr>
              <a:t>看看表</a:t>
            </a:r>
            <a:r>
              <a:rPr lang="en-US" altLang="zh-CN" sz="2200" b="1" dirty="0" smtClean="0">
                <a:latin typeface="+mj-ea"/>
                <a:ea typeface="+mj-ea"/>
              </a:rPr>
              <a:t>31</a:t>
            </a:r>
            <a:r>
              <a:rPr lang="zh-CN" altLang="en-US" sz="2200" b="1" dirty="0" smtClean="0">
                <a:latin typeface="+mj-ea"/>
                <a:ea typeface="+mj-ea"/>
              </a:rPr>
              <a:t>与表</a:t>
            </a:r>
            <a:r>
              <a:rPr lang="en-US" altLang="zh-CN" sz="2200" b="1" dirty="0" smtClean="0">
                <a:latin typeface="+mj-ea"/>
                <a:ea typeface="+mj-ea"/>
              </a:rPr>
              <a:t>42</a:t>
            </a:r>
            <a:r>
              <a:rPr lang="zh-CN" altLang="en-US" sz="2200" b="1" dirty="0" smtClean="0">
                <a:latin typeface="+mj-ea"/>
                <a:ea typeface="+mj-ea"/>
              </a:rPr>
              <a:t>生成的数据是否很接近，或是表</a:t>
            </a:r>
            <a:r>
              <a:rPr lang="en-US" altLang="zh-CN" sz="2200" b="1" dirty="0" smtClean="0">
                <a:latin typeface="+mj-ea"/>
                <a:ea typeface="+mj-ea"/>
              </a:rPr>
              <a:t>31</a:t>
            </a:r>
            <a:r>
              <a:rPr lang="zh-CN" altLang="en-US" sz="2200" b="1" dirty="0" smtClean="0">
                <a:latin typeface="+mj-ea"/>
                <a:ea typeface="+mj-ea"/>
              </a:rPr>
              <a:t>的部</a:t>
            </a:r>
            <a:endParaRPr lang="en-US" altLang="zh-CN" sz="2200" b="1" dirty="0" smtClean="0">
              <a:latin typeface="+mj-ea"/>
              <a:ea typeface="+mj-ea"/>
            </a:endParaRPr>
          </a:p>
          <a:p>
            <a:pPr marR="0" lvl="0" indent="0" fontAlgn="auto">
              <a:lnSpc>
                <a:spcPts val="2500"/>
              </a:lnSpc>
              <a:spcAft>
                <a:spcPts val="0"/>
              </a:spcAft>
              <a:buClrTx/>
              <a:buSzTx/>
              <a:buFontTx/>
              <a:buNone/>
              <a:defRPr/>
            </a:pPr>
            <a:r>
              <a:rPr lang="zh-CN" altLang="en-US" sz="2200" b="1" dirty="0" smtClean="0">
                <a:latin typeface="+mj-ea"/>
                <a:ea typeface="+mj-ea"/>
              </a:rPr>
              <a:t>分数据已经达到或超过了表</a:t>
            </a:r>
            <a:r>
              <a:rPr lang="en-US" altLang="zh-CN" sz="2200" b="1" dirty="0" smtClean="0">
                <a:latin typeface="+mj-ea"/>
                <a:ea typeface="+mj-ea"/>
              </a:rPr>
              <a:t>42</a:t>
            </a:r>
            <a:r>
              <a:rPr lang="zh-CN" altLang="en-US" sz="2200" b="1" dirty="0" smtClean="0">
                <a:latin typeface="+mj-ea"/>
                <a:ea typeface="+mj-ea"/>
              </a:rPr>
              <a:t>的相应数据。</a:t>
            </a:r>
            <a:endParaRPr lang="en-US" altLang="zh-CN" sz="2200" b="1" dirty="0" smtClean="0">
              <a:latin typeface="+mj-ea"/>
              <a:ea typeface="+mj-ea"/>
            </a:endParaRPr>
          </a:p>
          <a:p>
            <a:pPr marR="0" lvl="0" indent="0" fontAlgn="auto">
              <a:lnSpc>
                <a:spcPts val="2500"/>
              </a:lnSpc>
              <a:spcAft>
                <a:spcPts val="0"/>
              </a:spcAft>
              <a:buClrTx/>
              <a:buSzTx/>
              <a:buFontTx/>
              <a:buNone/>
              <a:defRPr/>
            </a:pPr>
            <a:r>
              <a:rPr lang="zh-CN" altLang="en-US" sz="2200" b="1" dirty="0" smtClean="0">
                <a:latin typeface="+mj-ea"/>
                <a:ea typeface="+mj-ea"/>
              </a:rPr>
              <a:t>    如果超过或接近表</a:t>
            </a:r>
            <a:r>
              <a:rPr lang="en-US" altLang="zh-CN" sz="2200" b="1" dirty="0" smtClean="0">
                <a:latin typeface="+mj-ea"/>
                <a:ea typeface="+mj-ea"/>
              </a:rPr>
              <a:t>42</a:t>
            </a:r>
            <a:r>
              <a:rPr lang="zh-CN" altLang="en-US" sz="2200" b="1" dirty="0" smtClean="0">
                <a:latin typeface="+mj-ea"/>
                <a:ea typeface="+mj-ea"/>
              </a:rPr>
              <a:t>的数据，就要立刻查找原因</a:t>
            </a:r>
            <a:r>
              <a:rPr lang="en-US" altLang="zh-CN" sz="2200" b="1" dirty="0" smtClean="0">
                <a:latin typeface="+mj-ea"/>
                <a:ea typeface="+mj-ea"/>
              </a:rPr>
              <a:t>, </a:t>
            </a:r>
            <a:r>
              <a:rPr lang="zh-CN" altLang="en-US" sz="2200" b="1" dirty="0" smtClean="0">
                <a:latin typeface="+mj-ea"/>
                <a:ea typeface="+mj-ea"/>
              </a:rPr>
              <a:t>予以</a:t>
            </a:r>
            <a:endParaRPr lang="en-US" altLang="zh-CN" sz="2200" b="1" dirty="0" smtClean="0">
              <a:latin typeface="+mj-ea"/>
              <a:ea typeface="+mj-ea"/>
            </a:endParaRPr>
          </a:p>
          <a:p>
            <a:pPr marR="0" lvl="0" indent="0" fontAlgn="auto">
              <a:lnSpc>
                <a:spcPts val="2500"/>
              </a:lnSpc>
              <a:spcAft>
                <a:spcPts val="0"/>
              </a:spcAft>
              <a:buClrTx/>
              <a:buSzTx/>
              <a:buFontTx/>
              <a:buNone/>
              <a:defRPr/>
            </a:pPr>
            <a:r>
              <a:rPr lang="zh-CN" altLang="en-US" sz="2200" b="1" dirty="0" smtClean="0">
                <a:latin typeface="+mj-ea"/>
                <a:ea typeface="+mj-ea"/>
              </a:rPr>
              <a:t>纠正；</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第一部分  年报类型</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3</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1"/>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9"/>
          <p:cNvSpPr>
            <a:spLocks noChangeArrowheads="1"/>
          </p:cNvSpPr>
          <p:nvPr/>
        </p:nvSpPr>
        <p:spPr bwMode="auto">
          <a:xfrm>
            <a:off x="714348" y="928670"/>
            <a:ext cx="7200900" cy="492125"/>
          </a:xfrm>
          <a:prstGeom prst="rect">
            <a:avLst/>
          </a:prstGeom>
          <a:noFill/>
          <a:ln w="28575" algn="ctr">
            <a:noFill/>
            <a:miter lim="800000"/>
          </a:ln>
        </p:spPr>
        <p:txBody>
          <a:bodyPr lIns="0" tIns="0" rIns="0" bIns="0">
            <a:spAutoFit/>
          </a:bodyPr>
          <a:lstStyle/>
          <a:p>
            <a:pPr indent="-228600" algn="l"/>
            <a:r>
              <a:rPr lang="en-US" altLang="zh-CN" sz="3200" dirty="0">
                <a:solidFill>
                  <a:srgbClr val="0033CC"/>
                </a:solidFill>
              </a:rPr>
              <a:t>  </a:t>
            </a:r>
            <a:r>
              <a:rPr lang="zh-CN" altLang="en-US" sz="3200" b="1" dirty="0" smtClean="0">
                <a:solidFill>
                  <a:srgbClr val="FF0000"/>
                </a:solidFill>
              </a:rPr>
              <a:t>三、新变化</a:t>
            </a:r>
            <a:endParaRPr lang="en-US" altLang="zh-CN" sz="2800" b="1" dirty="0">
              <a:solidFill>
                <a:srgbClr val="FF0000"/>
              </a:solidFill>
            </a:endParaRPr>
          </a:p>
        </p:txBody>
      </p:sp>
      <p:sp>
        <p:nvSpPr>
          <p:cNvPr id="7" name="Rectangle 3"/>
          <p:cNvSpPr txBox="1">
            <a:spLocks noChangeArrowheads="1"/>
          </p:cNvSpPr>
          <p:nvPr/>
        </p:nvSpPr>
        <p:spPr>
          <a:xfrm>
            <a:off x="928662" y="2643182"/>
            <a:ext cx="7072362" cy="3571900"/>
          </a:xfrm>
          <a:prstGeom prst="rect">
            <a:avLst/>
          </a:prstGeom>
        </p:spPr>
        <p:txBody>
          <a:bodyPr vert="horz" lIns="91440" tIns="45720" rIns="91440" bIns="45720" rtlCol="0">
            <a:normAutofit/>
          </a:bodyPr>
          <a:lstStyle/>
          <a:p>
            <a:pPr marL="0" marR="0" lvl="0" indent="0" defTabSz="914400" rtl="0" eaLnBrk="1" fontAlgn="auto" latinLnBrk="0" hangingPunct="1">
              <a:lnSpc>
                <a:spcPts val="3300"/>
              </a:lnSpc>
              <a:spcAft>
                <a:spcPts val="0"/>
              </a:spcAft>
              <a:buClrTx/>
              <a:buSzTx/>
              <a:buFontTx/>
              <a:buNone/>
              <a:defRPr/>
            </a:pPr>
            <a:r>
              <a:rPr lang="en-US" altLang="zh-CN" sz="2600" b="1" dirty="0" smtClean="0">
                <a:solidFill>
                  <a:srgbClr val="FF0000"/>
                </a:solidFill>
              </a:rPr>
              <a:t>1  </a:t>
            </a:r>
            <a:r>
              <a:rPr lang="zh-CN" altLang="en-US" sz="2600" b="1" dirty="0" smtClean="0">
                <a:solidFill>
                  <a:srgbClr val="FF0000"/>
                </a:solidFill>
              </a:rPr>
              <a:t>压缩</a:t>
            </a:r>
            <a:r>
              <a:rPr kumimoji="0" lang="en-US" altLang="zh-CN" sz="2600" b="1" i="0" u="none" strike="noStrike" kern="1200" cap="none" spc="0" normalizeH="0" baseline="0" noProof="0" dirty="0" smtClean="0">
                <a:ln>
                  <a:noFill/>
                </a:ln>
                <a:solidFill>
                  <a:srgbClr val="FF0000"/>
                </a:solidFill>
                <a:effectLst/>
                <a:uLnTx/>
                <a:uFillTx/>
                <a:latin typeface="+mn-lt"/>
                <a:ea typeface="+mn-ea"/>
                <a:cs typeface="+mn-cs"/>
              </a:rPr>
              <a:t>    </a:t>
            </a: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1      </a:t>
            </a:r>
            <a:r>
              <a:rPr kumimoji="0" lang="zh-CN" altLang="en-US" sz="2600" b="1" i="0" u="none" strike="noStrike" kern="1200" cap="none" spc="0" normalizeH="0" baseline="0" noProof="0" dirty="0" smtClean="0">
                <a:ln>
                  <a:noFill/>
                </a:ln>
                <a:effectLst/>
                <a:uLnTx/>
                <a:uFillTx/>
                <a:latin typeface="+mn-lt"/>
                <a:ea typeface="+mn-ea"/>
                <a:cs typeface="+mn-cs"/>
              </a:rPr>
              <a:t>压缩最后学历部分代码</a:t>
            </a:r>
          </a:p>
          <a:p>
            <a:pPr marL="0" marR="0" lvl="0" indent="0" defTabSz="914400" rtl="0" eaLnBrk="1" fontAlgn="auto" latinLnBrk="0" hangingPunct="1">
              <a:lnSpc>
                <a:spcPts val="3300"/>
              </a:lnSpc>
              <a:spcAft>
                <a:spcPts val="0"/>
              </a:spcAft>
              <a:buClrTx/>
              <a:buSzTx/>
              <a:buFontTx/>
              <a:buNone/>
              <a:defRPr/>
            </a:pPr>
            <a:endParaRPr kumimoji="0" lang="en-US" altLang="zh-CN" sz="26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ts val="3300"/>
              </a:lnSpc>
              <a:spcAft>
                <a:spcPts val="0"/>
              </a:spcAft>
              <a:buClrTx/>
              <a:buSzTx/>
              <a:buFontTx/>
              <a:buNone/>
              <a:defRPr/>
            </a:pPr>
            <a:r>
              <a:rPr kumimoji="0" lang="en-US" altLang="zh-CN" sz="2600" b="1" i="0" u="none" strike="noStrike" kern="1200" cap="none" spc="0" normalizeH="0" baseline="0" noProof="0" dirty="0" smtClean="0">
                <a:ln>
                  <a:noFill/>
                </a:ln>
                <a:solidFill>
                  <a:srgbClr val="FF0000"/>
                </a:solidFill>
                <a:effectLst/>
                <a:uLnTx/>
                <a:uFillTx/>
                <a:latin typeface="+mn-lt"/>
                <a:ea typeface="+mn-ea"/>
                <a:cs typeface="+mn-cs"/>
              </a:rPr>
              <a:t>1  </a:t>
            </a:r>
            <a:r>
              <a:rPr kumimoji="0" lang="zh-CN" altLang="en-US" sz="2600" b="1" i="0" u="none" strike="noStrike" kern="1200" cap="none" spc="0" normalizeH="0" baseline="0" noProof="0" dirty="0" smtClean="0">
                <a:ln>
                  <a:noFill/>
                </a:ln>
                <a:solidFill>
                  <a:srgbClr val="FF0000"/>
                </a:solidFill>
                <a:effectLst/>
                <a:uLnTx/>
                <a:uFillTx/>
                <a:latin typeface="+mn-lt"/>
                <a:ea typeface="+mn-ea"/>
                <a:cs typeface="+mn-cs"/>
              </a:rPr>
              <a:t>恢复    </a:t>
            </a: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2      </a:t>
            </a:r>
            <a:r>
              <a:rPr lang="zh-CN" altLang="en-US" sz="2600" b="1" dirty="0" smtClean="0"/>
              <a:t>企事业委托      </a:t>
            </a:r>
            <a:r>
              <a:rPr lang="en-US" altLang="zh-CN" sz="2600" b="1" dirty="0" smtClean="0"/>
              <a:t>  </a:t>
            </a:r>
            <a:r>
              <a:rPr lang="zh-CN" altLang="en-US" sz="2600" b="1" dirty="0" smtClean="0"/>
              <a:t>技术转让</a:t>
            </a:r>
            <a:r>
              <a:rPr kumimoji="0" lang="zh-CN" altLang="en-US" sz="2600" b="1" i="0" u="none" strike="noStrike" kern="1200" cap="none" spc="0" normalizeH="0" baseline="0" noProof="0" dirty="0" smtClean="0">
                <a:ln>
                  <a:noFill/>
                </a:ln>
                <a:effectLst/>
                <a:uLnTx/>
                <a:uFillTx/>
                <a:latin typeface="+mn-lt"/>
                <a:ea typeface="+mn-ea"/>
                <a:cs typeface="+mn-cs"/>
              </a:rPr>
              <a:t>经费</a:t>
            </a:r>
          </a:p>
          <a:p>
            <a:pPr marL="0" marR="0" lvl="0" indent="0" defTabSz="914400" rtl="0" eaLnBrk="1" fontAlgn="auto" latinLnBrk="0" hangingPunct="1">
              <a:lnSpc>
                <a:spcPts val="3300"/>
              </a:lnSpc>
              <a:spcAft>
                <a:spcPts val="0"/>
              </a:spcAft>
              <a:buClrTx/>
              <a:buSzTx/>
              <a:buFontTx/>
              <a:buNone/>
              <a:defRPr/>
            </a:pPr>
            <a:endParaRPr kumimoji="0" lang="en-US" altLang="zh-CN" sz="2600" b="1" i="0" u="none" strike="noStrike" kern="1200" cap="none" spc="0" normalizeH="0" baseline="0" noProof="0" dirty="0" smtClean="0">
              <a:ln>
                <a:noFill/>
              </a:ln>
              <a:effectLst/>
              <a:uLnTx/>
              <a:uFillTx/>
              <a:latin typeface="+mn-lt"/>
              <a:ea typeface="+mn-ea"/>
              <a:cs typeface="+mn-cs"/>
            </a:endParaRPr>
          </a:p>
          <a:p>
            <a:pPr marL="514350" marR="0" lvl="0" indent="-514350" defTabSz="914400" rtl="0" eaLnBrk="1" fontAlgn="auto" latinLnBrk="0" hangingPunct="1">
              <a:lnSpc>
                <a:spcPts val="3300"/>
              </a:lnSpc>
              <a:spcAft>
                <a:spcPts val="0"/>
              </a:spcAft>
              <a:buClrTx/>
              <a:buSzTx/>
              <a:defRPr/>
            </a:pPr>
            <a:r>
              <a:rPr kumimoji="0" lang="en-US" altLang="zh-CN" sz="2600" b="1" i="0" u="none" strike="noStrike" kern="1200" cap="none" spc="0" normalizeH="0" baseline="0" noProof="0" dirty="0" smtClean="0">
                <a:ln>
                  <a:noFill/>
                </a:ln>
                <a:solidFill>
                  <a:srgbClr val="FF0000"/>
                </a:solidFill>
                <a:effectLst/>
                <a:uLnTx/>
                <a:uFillTx/>
                <a:latin typeface="+mn-lt"/>
                <a:ea typeface="+mn-ea"/>
                <a:cs typeface="+mn-cs"/>
              </a:rPr>
              <a:t>2  </a:t>
            </a:r>
            <a:r>
              <a:rPr kumimoji="0" lang="zh-CN" altLang="en-US" sz="2600" b="1" i="0" u="none" strike="noStrike" kern="1200" cap="none" spc="0" normalizeH="0" baseline="0" noProof="0" dirty="0" smtClean="0">
                <a:ln>
                  <a:noFill/>
                </a:ln>
                <a:solidFill>
                  <a:srgbClr val="FF0000"/>
                </a:solidFill>
                <a:effectLst/>
                <a:uLnTx/>
                <a:uFillTx/>
                <a:latin typeface="+mn-lt"/>
                <a:ea typeface="+mn-ea"/>
                <a:cs typeface="+mn-cs"/>
              </a:rPr>
              <a:t>增加    </a:t>
            </a: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4      </a:t>
            </a:r>
            <a:r>
              <a:rPr kumimoji="0" lang="zh-CN" altLang="en-US" sz="2600" b="1" i="0" u="none" strike="noStrike" kern="1200" cap="none" spc="0" normalizeH="0" baseline="0" noProof="0" dirty="0" smtClean="0">
                <a:ln>
                  <a:noFill/>
                </a:ln>
                <a:effectLst/>
                <a:uLnTx/>
                <a:uFillTx/>
                <a:latin typeface="+mn-lt"/>
                <a:ea typeface="+mn-ea"/>
                <a:cs typeface="+mn-cs"/>
              </a:rPr>
              <a:t>增加 </a:t>
            </a:r>
            <a:r>
              <a:rPr kumimoji="0" lang="en-US" altLang="zh-CN" sz="2600" b="1" i="0" u="none" strike="noStrike" kern="1200" cap="none" spc="0" normalizeH="0" baseline="0" noProof="0" dirty="0" smtClean="0">
                <a:ln>
                  <a:noFill/>
                </a:ln>
                <a:solidFill>
                  <a:srgbClr val="FF0000"/>
                </a:solidFill>
                <a:effectLst/>
                <a:uLnTx/>
                <a:uFillTx/>
                <a:latin typeface="+mn-lt"/>
                <a:ea typeface="+mn-ea"/>
                <a:cs typeface="+mn-cs"/>
              </a:rPr>
              <a:t>2 </a:t>
            </a:r>
            <a:r>
              <a:rPr kumimoji="0" lang="zh-CN" altLang="en-US" sz="2600" b="1" i="0" u="none" strike="noStrike" kern="1200" cap="none" spc="0" normalizeH="0" baseline="0" noProof="0" dirty="0" smtClean="0">
                <a:ln>
                  <a:noFill/>
                </a:ln>
                <a:solidFill>
                  <a:srgbClr val="FF0000"/>
                </a:solidFill>
                <a:effectLst/>
                <a:uLnTx/>
                <a:uFillTx/>
                <a:latin typeface="+mn-lt"/>
                <a:ea typeface="+mn-ea"/>
                <a:cs typeface="+mn-cs"/>
              </a:rPr>
              <a:t>项</a:t>
            </a:r>
            <a:r>
              <a:rPr kumimoji="0" lang="zh-CN" altLang="en-US" sz="2600" b="1" i="0" u="none" strike="noStrike" kern="1200" cap="none" spc="0" normalizeH="0" baseline="0" noProof="0" dirty="0" smtClean="0">
                <a:ln>
                  <a:noFill/>
                </a:ln>
                <a:effectLst/>
                <a:uLnTx/>
                <a:uFillTx/>
                <a:latin typeface="+mn-lt"/>
                <a:ea typeface="+mn-ea"/>
                <a:cs typeface="+mn-cs"/>
              </a:rPr>
              <a:t>科技项目来源分类 </a:t>
            </a:r>
            <a:endParaRPr kumimoji="0" lang="en-US" altLang="zh-CN" sz="2600" b="1" i="0" u="none" strike="noStrike" kern="1200" cap="none" spc="0" normalizeH="0" baseline="0" noProof="0" dirty="0" smtClean="0">
              <a:ln>
                <a:noFill/>
              </a:ln>
              <a:effectLst/>
              <a:uLnTx/>
              <a:uFillTx/>
              <a:latin typeface="+mn-lt"/>
              <a:ea typeface="+mn-ea"/>
              <a:cs typeface="+mn-cs"/>
            </a:endParaRPr>
          </a:p>
          <a:p>
            <a:pPr marL="514350" marR="0" lvl="0" indent="-514350" defTabSz="914400" rtl="0" eaLnBrk="1" fontAlgn="auto" latinLnBrk="0" hangingPunct="1">
              <a:lnSpc>
                <a:spcPts val="3300"/>
              </a:lnSpc>
              <a:spcAft>
                <a:spcPts val="0"/>
              </a:spcAft>
              <a:buClrTx/>
              <a:buSzTx/>
              <a:defRPr/>
            </a:pPr>
            <a:r>
              <a:rPr lang="zh-CN" altLang="en-US" sz="2600" b="1" dirty="0" smtClean="0"/>
              <a:t>                        </a:t>
            </a:r>
            <a:r>
              <a:rPr lang="zh-CN" altLang="en-US" sz="2600" b="1" dirty="0" smtClean="0">
                <a:solidFill>
                  <a:srgbClr val="00B050"/>
                </a:solidFill>
              </a:rPr>
              <a:t>即</a:t>
            </a:r>
            <a:r>
              <a:rPr lang="en-US" altLang="zh-CN" sz="2600" b="1" dirty="0" smtClean="0">
                <a:solidFill>
                  <a:srgbClr val="00B050"/>
                </a:solidFill>
              </a:rPr>
              <a:t>:</a:t>
            </a:r>
            <a:r>
              <a:rPr lang="zh-CN" altLang="en-US" sz="2600" b="1" dirty="0" smtClean="0"/>
              <a:t>地市厅局</a:t>
            </a:r>
            <a:r>
              <a:rPr lang="en-US" altLang="zh-CN" sz="2600" b="1" dirty="0" smtClean="0"/>
              <a:t>(</a:t>
            </a:r>
            <a:r>
              <a:rPr lang="zh-CN" altLang="en-US" sz="2600" b="1" dirty="0" smtClean="0"/>
              <a:t>含县</a:t>
            </a:r>
            <a:r>
              <a:rPr lang="en-US" altLang="zh-CN" sz="2600" b="1" dirty="0" smtClean="0"/>
              <a:t>)</a:t>
            </a:r>
            <a:r>
              <a:rPr lang="zh-CN" altLang="en-US" sz="2600" b="1" dirty="0" smtClean="0"/>
              <a:t>科技项目</a:t>
            </a:r>
            <a:endParaRPr kumimoji="0" lang="en-US" altLang="zh-CN" sz="2600" b="1" i="0" u="none" strike="noStrike" kern="1200" cap="none" spc="0" normalizeH="0" baseline="0" noProof="0" dirty="0" smtClean="0">
              <a:ln>
                <a:noFill/>
              </a:ln>
              <a:effectLst/>
              <a:uLnTx/>
              <a:uFillTx/>
              <a:latin typeface="+mn-lt"/>
              <a:ea typeface="+mn-ea"/>
              <a:cs typeface="+mn-cs"/>
            </a:endParaRPr>
          </a:p>
          <a:p>
            <a:pPr marL="514350" marR="0" lvl="0" indent="-514350" defTabSz="914400" rtl="0" eaLnBrk="1" fontAlgn="auto" latinLnBrk="0" hangingPunct="1">
              <a:lnSpc>
                <a:spcPts val="3300"/>
              </a:lnSpc>
              <a:spcAft>
                <a:spcPts val="0"/>
              </a:spcAft>
              <a:buClrTx/>
              <a:buSzTx/>
              <a:defRPr/>
            </a:pPr>
            <a:r>
              <a:rPr lang="en-US" altLang="zh-CN" sz="2600" b="1" noProof="0" dirty="0" smtClean="0"/>
              <a:t>                              </a:t>
            </a:r>
            <a:r>
              <a:rPr lang="zh-CN" altLang="en-US" sz="2600" b="1" dirty="0" smtClean="0"/>
              <a:t>国家重点研发计划</a:t>
            </a:r>
            <a:endParaRPr lang="en-US" altLang="zh-CN" sz="2600" b="1" dirty="0" smtClean="0"/>
          </a:p>
          <a:p>
            <a:pPr marL="514350" marR="0" lvl="0" indent="-514350" defTabSz="914400" rtl="0" eaLnBrk="1" fontAlgn="auto" latinLnBrk="0" hangingPunct="1">
              <a:lnSpc>
                <a:spcPts val="3300"/>
              </a:lnSpc>
              <a:spcAft>
                <a:spcPts val="0"/>
              </a:spcAft>
              <a:buClrTx/>
              <a:buSzTx/>
              <a:defRPr/>
            </a:pPr>
            <a:r>
              <a:rPr kumimoji="0" lang="en-US" altLang="zh-CN" sz="2600" b="1" i="0" u="none" strike="noStrike" kern="1200" cap="none" spc="0" normalizeH="0" baseline="0" noProof="0" dirty="0" smtClean="0">
                <a:ln>
                  <a:noFill/>
                </a:ln>
                <a:solidFill>
                  <a:srgbClr val="FF0000"/>
                </a:solidFill>
                <a:effectLst/>
                <a:uLnTx/>
                <a:uFillTx/>
                <a:latin typeface="+mn-lt"/>
                <a:ea typeface="+mn-ea"/>
                <a:cs typeface="+mn-cs"/>
              </a:rPr>
              <a:t>1  </a:t>
            </a:r>
            <a:r>
              <a:rPr kumimoji="0" lang="zh-CN" altLang="en-US" sz="2600" b="1" i="0" u="none" strike="noStrike" kern="1200" cap="none" spc="0" normalizeH="0" baseline="0" noProof="0" dirty="0" smtClean="0">
                <a:ln>
                  <a:noFill/>
                </a:ln>
                <a:solidFill>
                  <a:srgbClr val="FF0000"/>
                </a:solidFill>
                <a:effectLst/>
                <a:uLnTx/>
                <a:uFillTx/>
                <a:latin typeface="+mn-lt"/>
                <a:ea typeface="+mn-ea"/>
                <a:cs typeface="+mn-cs"/>
              </a:rPr>
              <a:t>删除    </a:t>
            </a:r>
            <a:r>
              <a:rPr kumimoji="0" lang="zh-CN" altLang="en-US" sz="2600" b="1" i="0" u="none" strike="noStrike" kern="1200" cap="none" spc="0" normalizeH="0" baseline="0" noProof="0" dirty="0" smtClean="0">
                <a:ln>
                  <a:noFill/>
                </a:ln>
                <a:effectLst/>
                <a:uLnTx/>
                <a:uFillTx/>
                <a:latin typeface="+mn-lt"/>
                <a:ea typeface="+mn-ea"/>
                <a:cs typeface="+mn-cs"/>
              </a:rPr>
              <a:t>表</a:t>
            </a:r>
            <a:r>
              <a:rPr kumimoji="0" lang="en-US" altLang="zh-CN" sz="2600" b="1" i="0" u="none" strike="noStrike" kern="1200" cap="none" spc="0" normalizeH="0" baseline="0" noProof="0" dirty="0" smtClean="0">
                <a:ln>
                  <a:noFill/>
                </a:ln>
                <a:effectLst/>
                <a:uLnTx/>
                <a:uFillTx/>
                <a:latin typeface="+mn-lt"/>
                <a:ea typeface="+mn-ea"/>
                <a:cs typeface="+mn-cs"/>
              </a:rPr>
              <a:t>7      </a:t>
            </a:r>
            <a:r>
              <a:rPr kumimoji="0" lang="zh-CN" altLang="en-US" sz="2600" b="1" i="0" u="none" strike="noStrike" kern="1200" cap="none" spc="0" normalizeH="0" baseline="0" noProof="0" dirty="0" smtClean="0">
                <a:ln>
                  <a:noFill/>
                </a:ln>
                <a:effectLst/>
                <a:uLnTx/>
                <a:uFillTx/>
                <a:latin typeface="+mn-lt"/>
                <a:ea typeface="+mn-ea"/>
                <a:cs typeface="+mn-cs"/>
              </a:rPr>
              <a:t>删除成果鉴定部分</a:t>
            </a:r>
          </a:p>
        </p:txBody>
      </p:sp>
      <p:sp>
        <p:nvSpPr>
          <p:cNvPr id="8" name="矩形 7"/>
          <p:cNvSpPr/>
          <p:nvPr/>
        </p:nvSpPr>
        <p:spPr>
          <a:xfrm>
            <a:off x="785786" y="1643050"/>
            <a:ext cx="1214446" cy="785818"/>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600" b="1" dirty="0" smtClean="0">
                <a:solidFill>
                  <a:srgbClr val="00B0F0"/>
                </a:solidFill>
              </a:rPr>
              <a:t>变化</a:t>
            </a:r>
            <a:endParaRPr lang="zh-CN" altLang="en-US" sz="3600" b="1" dirty="0">
              <a:solidFill>
                <a:srgbClr val="00B0F0"/>
              </a:solidFill>
            </a:endParaRPr>
          </a:p>
        </p:txBody>
      </p:sp>
      <p:sp>
        <p:nvSpPr>
          <p:cNvPr id="10" name="燕尾形箭头 9"/>
          <p:cNvSpPr/>
          <p:nvPr/>
        </p:nvSpPr>
        <p:spPr>
          <a:xfrm>
            <a:off x="2000232" y="1785926"/>
            <a:ext cx="1000132" cy="484632"/>
          </a:xfrm>
          <a:prstGeom prst="notched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000496" y="1785926"/>
            <a:ext cx="857256" cy="646331"/>
          </a:xfrm>
          <a:prstGeom prst="rect">
            <a:avLst/>
          </a:prstGeom>
        </p:spPr>
        <p:txBody>
          <a:bodyPr wrap="square">
            <a:spAutoFit/>
          </a:bodyPr>
          <a:lstStyle/>
          <a:p>
            <a:endParaRPr lang="en-US" altLang="zh-CN" dirty="0" smtClean="0"/>
          </a:p>
          <a:p>
            <a:endParaRPr lang="zh-CN" altLang="en-US" dirty="0"/>
          </a:p>
        </p:txBody>
      </p:sp>
      <p:sp>
        <p:nvSpPr>
          <p:cNvPr id="13" name="椭圆 12"/>
          <p:cNvSpPr/>
          <p:nvPr/>
        </p:nvSpPr>
        <p:spPr>
          <a:xfrm>
            <a:off x="4643438" y="1714488"/>
            <a:ext cx="928694" cy="642942"/>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rgbClr val="FF0000"/>
                </a:solidFill>
              </a:rPr>
              <a:t>1</a:t>
            </a:r>
            <a:endParaRPr lang="zh-CN" altLang="en-US" sz="4400" dirty="0">
              <a:solidFill>
                <a:srgbClr val="FF0000"/>
              </a:solidFill>
            </a:endParaRPr>
          </a:p>
        </p:txBody>
      </p:sp>
      <p:sp>
        <p:nvSpPr>
          <p:cNvPr id="14" name="椭圆 13"/>
          <p:cNvSpPr/>
          <p:nvPr/>
        </p:nvSpPr>
        <p:spPr>
          <a:xfrm>
            <a:off x="6429388" y="1571612"/>
            <a:ext cx="928694" cy="857256"/>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rgbClr val="FF0000"/>
                </a:solidFill>
              </a:rPr>
              <a:t>2</a:t>
            </a:r>
            <a:endParaRPr lang="zh-CN" altLang="en-US" sz="4400" dirty="0">
              <a:solidFill>
                <a:srgbClr val="FF0000"/>
              </a:solidFill>
            </a:endParaRPr>
          </a:p>
        </p:txBody>
      </p:sp>
      <p:sp>
        <p:nvSpPr>
          <p:cNvPr id="15" name="加号 14"/>
          <p:cNvSpPr/>
          <p:nvPr/>
        </p:nvSpPr>
        <p:spPr>
          <a:xfrm>
            <a:off x="3714744" y="1643050"/>
            <a:ext cx="1071570" cy="857256"/>
          </a:xfrm>
          <a:prstGeom prst="mathPlus">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加号 15"/>
          <p:cNvSpPr/>
          <p:nvPr/>
        </p:nvSpPr>
        <p:spPr>
          <a:xfrm>
            <a:off x="5429256" y="1643050"/>
            <a:ext cx="1143008" cy="928694"/>
          </a:xfrm>
          <a:prstGeom prst="mathPlus">
            <a:avLst>
              <a:gd name="adj1" fmla="val 34872"/>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加号 16"/>
          <p:cNvSpPr/>
          <p:nvPr/>
        </p:nvSpPr>
        <p:spPr>
          <a:xfrm>
            <a:off x="4858387" y="3357562"/>
            <a:ext cx="714380" cy="714380"/>
          </a:xfrm>
          <a:prstGeom prst="mathPlus">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椭圆 18"/>
          <p:cNvSpPr/>
          <p:nvPr/>
        </p:nvSpPr>
        <p:spPr>
          <a:xfrm>
            <a:off x="8060055" y="1731010"/>
            <a:ext cx="929005" cy="593090"/>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rgbClr val="FF0000"/>
                </a:solidFill>
              </a:rPr>
              <a:t>1</a:t>
            </a:r>
            <a:endParaRPr lang="zh-CN" altLang="en-US" sz="4400" dirty="0">
              <a:solidFill>
                <a:srgbClr val="FF0000"/>
              </a:solidFill>
            </a:endParaRPr>
          </a:p>
        </p:txBody>
      </p:sp>
      <p:sp>
        <p:nvSpPr>
          <p:cNvPr id="20" name="减号 19"/>
          <p:cNvSpPr/>
          <p:nvPr/>
        </p:nvSpPr>
        <p:spPr>
          <a:xfrm>
            <a:off x="7286644" y="1571612"/>
            <a:ext cx="857256" cy="914400"/>
          </a:xfrm>
          <a:prstGeom prst="mathMinus">
            <a:avLst/>
          </a:prstGeom>
          <a:solidFill>
            <a:srgbClr val="00B050"/>
          </a:solidFill>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zh-CN" altLang="en-US" dirty="0">
              <a:solidFill>
                <a:srgbClr val="00B050"/>
              </a:solidFill>
            </a:endParaRPr>
          </a:p>
        </p:txBody>
      </p:sp>
      <p:sp>
        <p:nvSpPr>
          <p:cNvPr id="2" name="椭圆 1"/>
          <p:cNvSpPr/>
          <p:nvPr/>
        </p:nvSpPr>
        <p:spPr>
          <a:xfrm>
            <a:off x="3000058" y="1749413"/>
            <a:ext cx="928694" cy="642942"/>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4400" dirty="0" smtClean="0">
                <a:solidFill>
                  <a:srgbClr val="FF0000"/>
                </a:solidFill>
              </a:rPr>
              <a:t>1</a:t>
            </a:r>
            <a:endParaRPr lang="zh-CN" altLang="en-US" sz="4400" dirty="0">
              <a:solidFill>
                <a:srgbClr val="FF0000"/>
              </a:solidFill>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
        <p:nvSpPr>
          <p:cNvPr id="6"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第四部分  年报流程</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3</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9" name="Rectangle 6"/>
          <p:cNvSpPr txBox="1">
            <a:spLocks noChangeArrowheads="1"/>
          </p:cNvSpPr>
          <p:nvPr/>
        </p:nvSpPr>
        <p:spPr>
          <a:xfrm>
            <a:off x="900113" y="1628775"/>
            <a:ext cx="7416800" cy="4176713"/>
          </a:xfrm>
          <a:prstGeom prst="rect">
            <a:avLst/>
          </a:prstGeom>
          <a:noFill/>
        </p:spPr>
        <p:txBody>
          <a:bodyPr vert="horz" lIns="91440" tIns="45720" rIns="91440" bIns="45720" rtlCol="0">
            <a:normAutofit fontScale="92500"/>
          </a:bodyPr>
          <a:lstStyle/>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第 </a:t>
            </a:r>
            <a:r>
              <a:rPr kumimoji="0" lang="en-US" altLang="zh-CN" sz="2400" b="1" i="0" u="none" strike="noStrike" kern="1200" cap="none" spc="0" normalizeH="0" baseline="0" noProof="0" dirty="0" smtClean="0">
                <a:ln>
                  <a:noFill/>
                </a:ln>
                <a:solidFill>
                  <a:srgbClr val="FD0903"/>
                </a:solidFill>
                <a:effectLst/>
                <a:uLnTx/>
                <a:uFillTx/>
                <a:latin typeface="+mn-lt"/>
                <a:ea typeface="+mn-ea"/>
                <a:cs typeface="+mn-cs"/>
              </a:rPr>
              <a:t>5 </a:t>
            </a: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步</a:t>
            </a:r>
            <a:endParaRPr kumimoji="0" lang="en-US" altLang="zh-CN" sz="2400" b="1"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Tx/>
              <a:buNone/>
              <a:defRPr/>
            </a:pPr>
            <a:r>
              <a:rPr lang="en-US" altLang="zh-CN" sz="2400" b="1" dirty="0" smtClean="0">
                <a:solidFill>
                  <a:srgbClr val="FD0903"/>
                </a:solidFill>
              </a:rPr>
              <a:t>        </a:t>
            </a:r>
            <a:r>
              <a:rPr kumimoji="0" lang="zh-CN" altLang="en-US" sz="2400" b="1" i="0" u="none" strike="noStrike" kern="1200" cap="none" spc="0" normalizeH="0" baseline="0" noProof="0" dirty="0" smtClean="0">
                <a:ln>
                  <a:noFill/>
                </a:ln>
                <a:effectLst/>
                <a:uLnTx/>
                <a:uFillTx/>
                <a:latin typeface="+mn-lt"/>
                <a:ea typeface="+mn-ea"/>
                <a:cs typeface="+mn-cs"/>
              </a:rPr>
              <a:t>依据表</a:t>
            </a:r>
            <a:r>
              <a:rPr kumimoji="0" lang="en-US" altLang="zh-CN" sz="2400" b="1" i="0" u="none" strike="noStrike" kern="1200" cap="none" spc="0" normalizeH="0" baseline="0" noProof="0" dirty="0" smtClean="0">
                <a:ln>
                  <a:noFill/>
                </a:ln>
                <a:effectLst/>
                <a:uLnTx/>
                <a:uFillTx/>
                <a:latin typeface="+mn-lt"/>
                <a:ea typeface="+mn-ea"/>
                <a:cs typeface="+mn-cs"/>
              </a:rPr>
              <a:t>42</a:t>
            </a:r>
            <a:r>
              <a:rPr kumimoji="0" lang="zh-CN" altLang="en-US" sz="2400" b="1" i="0" u="none" strike="noStrike" kern="1200" cap="none" spc="0" normalizeH="0" baseline="0" noProof="0" dirty="0" smtClean="0">
                <a:ln>
                  <a:noFill/>
                </a:ln>
                <a:effectLst/>
                <a:uLnTx/>
                <a:uFillTx/>
                <a:latin typeface="+mn-lt"/>
                <a:ea typeface="+mn-ea"/>
                <a:cs typeface="+mn-cs"/>
              </a:rPr>
              <a:t>的数据结构分布，开始完成表</a:t>
            </a:r>
            <a:r>
              <a:rPr kumimoji="0" lang="en-US" altLang="zh-CN" sz="2400" b="1" i="0" u="none" strike="noStrike" kern="1200" cap="none" spc="0" normalizeH="0" baseline="0" noProof="0" dirty="0" smtClean="0">
                <a:ln>
                  <a:noFill/>
                </a:ln>
                <a:effectLst/>
                <a:uLnTx/>
                <a:uFillTx/>
                <a:latin typeface="+mn-lt"/>
                <a:ea typeface="+mn-ea"/>
                <a:cs typeface="+mn-cs"/>
              </a:rPr>
              <a:t>2 </a:t>
            </a:r>
            <a:r>
              <a:rPr kumimoji="0" lang="zh-CN" altLang="en-US" sz="2400" b="1" i="0" u="none" strike="noStrike" kern="1200" cap="none" spc="0" normalizeH="0" baseline="0" noProof="0" dirty="0" smtClean="0">
                <a:ln>
                  <a:noFill/>
                </a:ln>
                <a:effectLst/>
                <a:uLnTx/>
                <a:uFillTx/>
                <a:latin typeface="+mn-lt"/>
                <a:ea typeface="+mn-ea"/>
                <a:cs typeface="+mn-cs"/>
              </a:rPr>
              <a:t>数的填报；</a:t>
            </a: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第 </a:t>
            </a:r>
            <a:r>
              <a:rPr kumimoji="0" lang="en-US" altLang="zh-CN" sz="2400" b="1" i="0" u="none" strike="noStrike" kern="1200" cap="none" spc="0" normalizeH="0" baseline="0" noProof="0" dirty="0" smtClean="0">
                <a:ln>
                  <a:noFill/>
                </a:ln>
                <a:solidFill>
                  <a:srgbClr val="FD0903"/>
                </a:solidFill>
                <a:effectLst/>
                <a:uLnTx/>
                <a:uFillTx/>
                <a:latin typeface="+mn-lt"/>
                <a:ea typeface="+mn-ea"/>
                <a:cs typeface="+mn-cs"/>
              </a:rPr>
              <a:t>6 </a:t>
            </a: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步</a:t>
            </a:r>
            <a:endParaRPr kumimoji="0" lang="en-US" altLang="zh-CN" sz="2400" b="1"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Tx/>
              <a:buNone/>
              <a:defRPr/>
            </a:pPr>
            <a:r>
              <a:rPr lang="en-US" altLang="zh-CN" sz="2400" b="1" dirty="0" smtClean="0">
                <a:solidFill>
                  <a:srgbClr val="FD0903"/>
                </a:solidFill>
              </a:rPr>
              <a:t>        </a:t>
            </a:r>
            <a:r>
              <a:rPr kumimoji="0" lang="zh-CN" altLang="en-US" sz="2400" b="1" i="0" u="none" strike="noStrike" kern="1200" cap="none" spc="0" normalizeH="0" baseline="0" noProof="0" dirty="0" smtClean="0">
                <a:ln>
                  <a:noFill/>
                </a:ln>
                <a:effectLst/>
                <a:uLnTx/>
                <a:uFillTx/>
                <a:latin typeface="+mn-lt"/>
                <a:ea typeface="+mn-ea"/>
                <a:cs typeface="+mn-cs"/>
              </a:rPr>
              <a:t>表</a:t>
            </a:r>
            <a:r>
              <a:rPr kumimoji="0" lang="en-US" altLang="zh-CN" sz="2400" b="1" i="0" u="none" strike="noStrike" kern="1200" cap="none" spc="0" normalizeH="0" baseline="0" noProof="0" dirty="0" smtClean="0">
                <a:ln>
                  <a:noFill/>
                </a:ln>
                <a:effectLst/>
                <a:uLnTx/>
                <a:uFillTx/>
                <a:latin typeface="+mn-lt"/>
                <a:ea typeface="+mn-ea"/>
                <a:cs typeface="+mn-cs"/>
              </a:rPr>
              <a:t>2 </a:t>
            </a:r>
            <a:r>
              <a:rPr kumimoji="0" lang="zh-CN" altLang="en-US" sz="2400" b="1" i="0" u="none" strike="noStrike" kern="1200" cap="none" spc="0" normalizeH="0" baseline="0" noProof="0" dirty="0" smtClean="0">
                <a:ln>
                  <a:noFill/>
                </a:ln>
                <a:effectLst/>
                <a:uLnTx/>
                <a:uFillTx/>
                <a:latin typeface="+mn-lt"/>
                <a:ea typeface="+mn-ea"/>
                <a:cs typeface="+mn-cs"/>
              </a:rPr>
              <a:t>的数据主要来自于表</a:t>
            </a:r>
            <a:r>
              <a:rPr kumimoji="0" lang="en-US" altLang="zh-CN" sz="2400" b="1" i="0" u="none" strike="noStrike" kern="1200" cap="none" spc="0" normalizeH="0" baseline="0" noProof="0" dirty="0" smtClean="0">
                <a:ln>
                  <a:noFill/>
                </a:ln>
                <a:effectLst/>
                <a:uLnTx/>
                <a:uFillTx/>
                <a:latin typeface="+mn-lt"/>
                <a:ea typeface="+mn-ea"/>
                <a:cs typeface="+mn-cs"/>
              </a:rPr>
              <a:t>42</a:t>
            </a:r>
            <a:r>
              <a:rPr kumimoji="0" lang="zh-CN" altLang="en-US" sz="2400" b="1" i="0" u="none" strike="noStrike" kern="1200" cap="none" spc="0" normalizeH="0" baseline="0" noProof="0" dirty="0" smtClean="0">
                <a:ln>
                  <a:noFill/>
                </a:ln>
                <a:effectLst/>
                <a:uLnTx/>
                <a:uFillTx/>
                <a:latin typeface="+mn-lt"/>
                <a:ea typeface="+mn-ea"/>
                <a:cs typeface="+mn-cs"/>
              </a:rPr>
              <a:t>外，并尽可能地与之对应。</a:t>
            </a:r>
            <a:endParaRPr kumimoji="0" lang="en-US" altLang="zh-CN" sz="24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同时，还要考虑到因给国家项目配套经费以及属于科技活动但非具体项目经费带来的数据差异；</a:t>
            </a: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第 </a:t>
            </a:r>
            <a:r>
              <a:rPr kumimoji="0" lang="en-US" altLang="zh-CN" sz="2400" b="1" i="0" u="none" strike="noStrike" kern="1200" cap="none" spc="0" normalizeH="0" baseline="0" noProof="0" dirty="0" smtClean="0">
                <a:ln>
                  <a:noFill/>
                </a:ln>
                <a:solidFill>
                  <a:srgbClr val="FD0903"/>
                </a:solidFill>
                <a:effectLst/>
                <a:uLnTx/>
                <a:uFillTx/>
                <a:latin typeface="+mn-lt"/>
                <a:ea typeface="+mn-ea"/>
                <a:cs typeface="+mn-cs"/>
              </a:rPr>
              <a:t>7 </a:t>
            </a: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步</a:t>
            </a:r>
            <a:endParaRPr kumimoji="0" lang="en-US" altLang="zh-CN" sz="2400" b="1"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Tx/>
              <a:buNone/>
              <a:defRPr/>
            </a:pPr>
            <a:r>
              <a:rPr lang="en-US" altLang="zh-CN" sz="2400" b="1" dirty="0" smtClean="0">
                <a:solidFill>
                  <a:srgbClr val="FD0903"/>
                </a:solidFill>
              </a:rPr>
              <a:t>        </a:t>
            </a:r>
            <a:r>
              <a:rPr kumimoji="0" lang="zh-CN" altLang="en-US" sz="2400" b="1" i="0" u="none" strike="noStrike" kern="1200" cap="none" spc="0" normalizeH="0" baseline="0" noProof="0" dirty="0" smtClean="0">
                <a:ln>
                  <a:noFill/>
                </a:ln>
                <a:effectLst/>
                <a:uLnTx/>
                <a:uFillTx/>
                <a:latin typeface="+mn-lt"/>
                <a:ea typeface="+mn-ea"/>
                <a:cs typeface="+mn-cs"/>
              </a:rPr>
              <a:t>除了来自表</a:t>
            </a:r>
            <a:r>
              <a:rPr kumimoji="0" lang="en-US" altLang="zh-CN" sz="2400" b="1" i="0" u="none" strike="noStrike" kern="1200" cap="none" spc="0" normalizeH="0" baseline="0" noProof="0" dirty="0" smtClean="0">
                <a:ln>
                  <a:noFill/>
                </a:ln>
                <a:effectLst/>
                <a:uLnTx/>
                <a:uFillTx/>
                <a:latin typeface="+mn-lt"/>
                <a:ea typeface="+mn-ea"/>
                <a:cs typeface="+mn-cs"/>
              </a:rPr>
              <a:t>42</a:t>
            </a:r>
            <a:r>
              <a:rPr kumimoji="0" lang="zh-CN" altLang="en-US" sz="2400" b="1" i="0" u="none" strike="noStrike" kern="1200" cap="none" spc="0" normalizeH="0" baseline="0" noProof="0" dirty="0" smtClean="0">
                <a:ln>
                  <a:noFill/>
                </a:ln>
                <a:effectLst/>
                <a:uLnTx/>
                <a:uFillTx/>
                <a:latin typeface="+mn-lt"/>
                <a:ea typeface="+mn-ea"/>
                <a:cs typeface="+mn-cs"/>
              </a:rPr>
              <a:t>的经费对应关系外，还要增加部分数据，</a:t>
            </a:r>
            <a:endParaRPr kumimoji="0" lang="en-US" altLang="zh-CN" sz="24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如上年结转、当年结余、科研业务费、科研人员工资</a:t>
            </a:r>
            <a:r>
              <a:rPr kumimoji="0" lang="en-US" altLang="zh-CN" sz="2400" b="1" i="0" u="none" strike="noStrike" kern="1200" cap="none" spc="0" normalizeH="0" baseline="0" noProof="0" dirty="0" smtClean="0">
                <a:ln>
                  <a:noFill/>
                </a:ln>
                <a:effectLst/>
                <a:uLnTx/>
                <a:uFillTx/>
                <a:latin typeface="+mn-lt"/>
                <a:ea typeface="+mn-ea"/>
                <a:cs typeface="+mn-cs"/>
              </a:rPr>
              <a:t>1 </a:t>
            </a:r>
            <a:r>
              <a:rPr kumimoji="0" lang="zh-CN" altLang="en-US" sz="2400" b="1" i="0" u="none" strike="noStrike" kern="1200" cap="none" spc="0" normalizeH="0" baseline="0" noProof="0" dirty="0" smtClean="0">
                <a:ln>
                  <a:noFill/>
                </a:ln>
                <a:effectLst/>
                <a:uLnTx/>
                <a:uFillTx/>
                <a:latin typeface="+mn-lt"/>
                <a:ea typeface="+mn-ea"/>
                <a:cs typeface="+mn-cs"/>
              </a:rPr>
              <a:t>和</a:t>
            </a:r>
            <a:endParaRPr kumimoji="0" lang="en-US" altLang="zh-CN" sz="24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人员工资</a:t>
            </a:r>
            <a:r>
              <a:rPr kumimoji="0" lang="en-US" altLang="zh-CN" sz="2400" b="1" i="0" u="none" strike="noStrike" kern="1200" cap="none" spc="0" normalizeH="0" baseline="0" noProof="0" dirty="0" smtClean="0">
                <a:ln>
                  <a:noFill/>
                </a:ln>
                <a:effectLst/>
                <a:uLnTx/>
                <a:uFillTx/>
                <a:latin typeface="+mn-lt"/>
                <a:ea typeface="+mn-ea"/>
                <a:cs typeface="+mn-cs"/>
              </a:rPr>
              <a:t>2</a:t>
            </a:r>
            <a:r>
              <a:rPr kumimoji="0" lang="zh-CN" altLang="en-US" sz="2400" b="1" i="0" u="none" strike="noStrike" kern="1200" cap="none" spc="0" normalizeH="0" baseline="0" noProof="0" dirty="0" smtClean="0">
                <a:ln>
                  <a:noFill/>
                </a:ln>
                <a:effectLst/>
                <a:uLnTx/>
                <a:uFillTx/>
                <a:latin typeface="+mn-lt"/>
                <a:ea typeface="+mn-ea"/>
                <a:cs typeface="+mn-cs"/>
              </a:rPr>
              <a:t>等；</a:t>
            </a:r>
          </a:p>
        </p:txBody>
      </p:sp>
      <p:sp>
        <p:nvSpPr>
          <p:cNvPr id="10" name="Rectangle 4"/>
          <p:cNvSpPr>
            <a:spLocks noChangeArrowheads="1"/>
          </p:cNvSpPr>
          <p:nvPr/>
        </p:nvSpPr>
        <p:spPr bwMode="auto">
          <a:xfrm>
            <a:off x="714348" y="928670"/>
            <a:ext cx="5400675" cy="492443"/>
          </a:xfrm>
          <a:prstGeom prst="rect">
            <a:avLst/>
          </a:prstGeom>
          <a:noFill/>
          <a:ln w="28575" algn="ctr">
            <a:noFill/>
            <a:miter lim="800000"/>
          </a:ln>
        </p:spPr>
        <p:txBody>
          <a:bodyPr lIns="0" tIns="0" rIns="0" bIns="0">
            <a:spAutoFit/>
          </a:bodyPr>
          <a:lstStyle/>
          <a:p>
            <a:pPr indent="-228600" algn="l"/>
            <a:r>
              <a:rPr lang="en-US" altLang="zh-CN" sz="3200" dirty="0">
                <a:solidFill>
                  <a:srgbClr val="0033CC"/>
                </a:solidFill>
              </a:rPr>
              <a:t>  </a:t>
            </a:r>
            <a:r>
              <a:rPr lang="zh-CN" altLang="en-US" sz="3000" b="1" dirty="0">
                <a:solidFill>
                  <a:srgbClr val="0033CC"/>
                </a:solidFill>
              </a:rPr>
              <a:t>完成年报的先后顺序</a:t>
            </a:r>
            <a:r>
              <a:rPr lang="zh-CN" altLang="en-US" sz="2800" b="1" dirty="0">
                <a:solidFill>
                  <a:srgbClr val="FD0903"/>
                </a:solidFill>
              </a:rPr>
              <a:t>（续</a:t>
            </a:r>
            <a:r>
              <a:rPr lang="en-US" altLang="zh-CN" sz="2800" b="1" dirty="0">
                <a:solidFill>
                  <a:srgbClr val="FD0903"/>
                </a:solidFill>
              </a:rPr>
              <a:t>2</a:t>
            </a:r>
            <a:r>
              <a:rPr lang="zh-CN" altLang="en-US" sz="2800" b="1" dirty="0">
                <a:solidFill>
                  <a:srgbClr val="FD0903"/>
                </a:solidFill>
              </a:rPr>
              <a:t>）</a:t>
            </a: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
        <p:nvSpPr>
          <p:cNvPr id="6"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第四部分  年报流程</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4</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9" name="Rectangle 6"/>
          <p:cNvSpPr txBox="1">
            <a:spLocks noChangeArrowheads="1"/>
          </p:cNvSpPr>
          <p:nvPr/>
        </p:nvSpPr>
        <p:spPr>
          <a:xfrm>
            <a:off x="900113" y="1628775"/>
            <a:ext cx="7416800" cy="4608513"/>
          </a:xfrm>
          <a:prstGeom prst="rect">
            <a:avLst/>
          </a:prstGeom>
          <a:noFill/>
        </p:spPr>
        <p:txBody>
          <a:bodyPr vert="horz" lIns="91440" tIns="45720" rIns="91440" bIns="45720" rtlCol="0">
            <a:normAutofit fontScale="92500"/>
          </a:bodyPr>
          <a:lstStyle/>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第 </a:t>
            </a:r>
            <a:r>
              <a:rPr kumimoji="0" lang="en-US" altLang="zh-CN" sz="2400" b="1" i="0" u="none" strike="noStrike" kern="1200" cap="none" spc="0" normalizeH="0" baseline="0" noProof="0" dirty="0" smtClean="0">
                <a:ln>
                  <a:noFill/>
                </a:ln>
                <a:solidFill>
                  <a:srgbClr val="FD0903"/>
                </a:solidFill>
                <a:effectLst/>
                <a:uLnTx/>
                <a:uFillTx/>
                <a:latin typeface="+mn-lt"/>
                <a:ea typeface="+mn-ea"/>
                <a:cs typeface="+mn-cs"/>
              </a:rPr>
              <a:t>8 </a:t>
            </a: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步 </a:t>
            </a:r>
            <a:endParaRPr lang="en-US" altLang="zh-CN" sz="2400" b="1" dirty="0" smtClean="0">
              <a:solidFill>
                <a:srgbClr val="FD0903"/>
              </a:solidFill>
            </a:endParaRPr>
          </a:p>
          <a:p>
            <a:pPr marL="0" marR="0" lvl="0" indent="0" defTabSz="914400" rtl="0" eaLnBrk="1" fontAlgn="auto" latinLnBrk="0" hangingPunct="1">
              <a:lnSpc>
                <a:spcPct val="100000"/>
              </a:lnSpc>
              <a:spcBef>
                <a:spcPct val="20000"/>
              </a:spcBef>
              <a:spcAft>
                <a:spcPts val="0"/>
              </a:spcAft>
              <a:buClrTx/>
              <a:buSzTx/>
              <a:buFontTx/>
              <a:buNone/>
              <a:defRPr/>
            </a:pPr>
            <a:r>
              <a:rPr kumimoji="0" lang="en-US" altLang="zh-CN" sz="2400" b="1" i="0" u="none" strike="noStrike" kern="1200" cap="none" spc="0" normalizeH="0" noProof="0" dirty="0" smtClean="0">
                <a:ln>
                  <a:noFill/>
                </a:ln>
                <a:solidFill>
                  <a:srgbClr val="FD0903"/>
                </a:solidFill>
                <a:effectLst/>
                <a:uLnTx/>
                <a:uFillTx/>
                <a:latin typeface="+mn-lt"/>
                <a:ea typeface="+mn-ea"/>
                <a:cs typeface="+mn-cs"/>
              </a:rPr>
              <a:t>        </a:t>
            </a:r>
            <a:r>
              <a:rPr kumimoji="0" lang="zh-CN" altLang="en-US" sz="2400" b="1" i="0" u="none" strike="noStrike" kern="1200" cap="none" spc="0" normalizeH="0" baseline="0" noProof="0" dirty="0" smtClean="0">
                <a:ln>
                  <a:noFill/>
                </a:ln>
                <a:effectLst/>
                <a:uLnTx/>
                <a:uFillTx/>
                <a:latin typeface="+mn-lt"/>
                <a:ea typeface="+mn-ea"/>
                <a:cs typeface="+mn-cs"/>
              </a:rPr>
              <a:t>虽未列入项目计划，但属于科技活动的收入与支出，</a:t>
            </a:r>
            <a:endParaRPr kumimoji="0" lang="en-US" altLang="zh-CN" sz="24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如科技奖励、学术活动、会议培训、技术成果展览；</a:t>
            </a: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第 </a:t>
            </a:r>
            <a:r>
              <a:rPr kumimoji="0" lang="en-US" altLang="zh-CN" sz="2400" b="1" i="0" u="none" strike="noStrike" kern="1200" cap="none" spc="0" normalizeH="0" baseline="0" noProof="0" dirty="0" smtClean="0">
                <a:ln>
                  <a:noFill/>
                </a:ln>
                <a:solidFill>
                  <a:srgbClr val="FD0903"/>
                </a:solidFill>
                <a:effectLst/>
                <a:uLnTx/>
                <a:uFillTx/>
                <a:latin typeface="+mn-lt"/>
                <a:ea typeface="+mn-ea"/>
                <a:cs typeface="+mn-cs"/>
              </a:rPr>
              <a:t>9 </a:t>
            </a: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步  </a:t>
            </a:r>
            <a:endParaRPr lang="en-US" altLang="zh-CN" sz="2400" b="1" dirty="0" smtClean="0">
              <a:solidFill>
                <a:srgbClr val="FD0903"/>
              </a:solidFill>
            </a:endParaRPr>
          </a:p>
          <a:p>
            <a:pPr marL="0" marR="0" lvl="0" indent="0" defTabSz="914400" rtl="0" eaLnBrk="1" fontAlgn="auto" latinLnBrk="0" hangingPunct="1">
              <a:lnSpc>
                <a:spcPct val="100000"/>
              </a:lnSpc>
              <a:spcBef>
                <a:spcPct val="20000"/>
              </a:spcBef>
              <a:spcAft>
                <a:spcPts val="0"/>
              </a:spcAft>
              <a:buClrTx/>
              <a:buSzTx/>
              <a:buFontTx/>
              <a:buNone/>
              <a:defRPr/>
            </a:pPr>
            <a:r>
              <a:rPr kumimoji="0" lang="en-US" altLang="zh-CN" sz="2400" b="1" i="0" u="none" strike="noStrike" kern="1200" cap="none" spc="0" normalizeH="0" noProof="0" dirty="0" smtClean="0">
                <a:ln>
                  <a:noFill/>
                </a:ln>
                <a:solidFill>
                  <a:srgbClr val="FD0903"/>
                </a:solidFill>
                <a:effectLst/>
                <a:uLnTx/>
                <a:uFillTx/>
                <a:latin typeface="+mn-lt"/>
                <a:ea typeface="+mn-ea"/>
                <a:cs typeface="+mn-cs"/>
              </a:rPr>
              <a:t>        </a:t>
            </a:r>
            <a:r>
              <a:rPr kumimoji="0" lang="zh-CN" altLang="en-US" sz="2400" b="1" i="0" u="none" strike="noStrike" kern="1200" cap="none" spc="0" normalizeH="0" baseline="0" noProof="0" dirty="0" smtClean="0">
                <a:ln>
                  <a:noFill/>
                </a:ln>
                <a:effectLst/>
                <a:uLnTx/>
                <a:uFillTx/>
                <a:latin typeface="+mn-lt"/>
                <a:ea typeface="+mn-ea"/>
                <a:cs typeface="+mn-cs"/>
              </a:rPr>
              <a:t>报表中的数据都是以单位作标志进行统计的，这一</a:t>
            </a:r>
            <a:endParaRPr kumimoji="0" lang="en-US" altLang="zh-CN" sz="24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点应该引起特别关注。如经费单位为</a:t>
            </a:r>
            <a:r>
              <a:rPr kumimoji="0" lang="zh-CN" altLang="en-US" sz="2400" b="1" i="0" u="none" strike="noStrike" kern="1200" cap="none" spc="0" normalizeH="0" baseline="0" noProof="0" dirty="0" smtClean="0">
                <a:ln>
                  <a:noFill/>
                </a:ln>
                <a:solidFill>
                  <a:srgbClr val="FF0000"/>
                </a:solidFill>
                <a:effectLst/>
                <a:uLnTx/>
                <a:uFillTx/>
                <a:latin typeface="+mn-lt"/>
                <a:ea typeface="+mn-ea"/>
                <a:cs typeface="+mn-cs"/>
              </a:rPr>
              <a:t>千元</a:t>
            </a:r>
            <a:r>
              <a:rPr kumimoji="0" lang="zh-CN" altLang="en-US" sz="2400" b="1" i="0" u="none" strike="noStrike" kern="1200" cap="none" spc="0" normalizeH="0" baseline="0" noProof="0" dirty="0" smtClean="0">
                <a:ln>
                  <a:noFill/>
                </a:ln>
                <a:effectLst/>
                <a:uLnTx/>
                <a:uFillTx/>
                <a:latin typeface="+mn-lt"/>
                <a:ea typeface="+mn-ea"/>
                <a:cs typeface="+mn-cs"/>
              </a:rPr>
              <a:t>，著作字数为</a:t>
            </a:r>
            <a:endParaRPr kumimoji="0" lang="en-US" altLang="zh-CN" sz="24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solidFill>
                  <a:srgbClr val="FF0000"/>
                </a:solidFill>
                <a:effectLst/>
                <a:uLnTx/>
                <a:uFillTx/>
                <a:latin typeface="+mn-lt"/>
                <a:ea typeface="+mn-ea"/>
                <a:cs typeface="+mn-cs"/>
              </a:rPr>
              <a:t>千字</a:t>
            </a:r>
            <a:r>
              <a:rPr kumimoji="0" lang="zh-CN" altLang="en-US" sz="2400" b="1" i="0" u="none" strike="noStrike" kern="1200" cap="none" spc="0" normalizeH="0" baseline="0" noProof="0" dirty="0" smtClean="0">
                <a:ln>
                  <a:noFill/>
                </a:ln>
                <a:effectLst/>
                <a:uLnTx/>
                <a:uFillTx/>
                <a:latin typeface="+mn-lt"/>
                <a:ea typeface="+mn-ea"/>
                <a:cs typeface="+mn-cs"/>
              </a:rPr>
              <a:t>。借鉴前面已经讲过的问题，检查自己的报表是否</a:t>
            </a:r>
            <a:endParaRPr kumimoji="0" lang="en-US" altLang="zh-CN" sz="24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effectLst/>
                <a:uLnTx/>
                <a:uFillTx/>
                <a:latin typeface="+mn-lt"/>
                <a:ea typeface="+mn-ea"/>
                <a:cs typeface="+mn-cs"/>
              </a:rPr>
              <a:t>存在个别问题，如果有，立即更正；</a:t>
            </a: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第</a:t>
            </a:r>
            <a:r>
              <a:rPr kumimoji="0" lang="en-US" altLang="zh-CN" sz="2400" b="1" i="0" u="none" strike="noStrike" kern="1200" cap="none" spc="0" normalizeH="0" baseline="0" noProof="0" dirty="0" smtClean="0">
                <a:ln>
                  <a:noFill/>
                </a:ln>
                <a:solidFill>
                  <a:srgbClr val="FD0903"/>
                </a:solidFill>
                <a:effectLst/>
                <a:uLnTx/>
                <a:uFillTx/>
                <a:latin typeface="+mn-lt"/>
                <a:ea typeface="+mn-ea"/>
                <a:cs typeface="+mn-cs"/>
              </a:rPr>
              <a:t>10</a:t>
            </a:r>
            <a:r>
              <a:rPr kumimoji="0" lang="zh-CN" altLang="en-US" sz="2400" b="1" i="0" u="none" strike="noStrike" kern="1200" cap="none" spc="0" normalizeH="0" baseline="0" noProof="0" dirty="0" smtClean="0">
                <a:ln>
                  <a:noFill/>
                </a:ln>
                <a:solidFill>
                  <a:srgbClr val="FD0903"/>
                </a:solidFill>
                <a:effectLst/>
                <a:uLnTx/>
                <a:uFillTx/>
                <a:latin typeface="+mn-lt"/>
                <a:ea typeface="+mn-ea"/>
                <a:cs typeface="+mn-cs"/>
              </a:rPr>
              <a:t>步  </a:t>
            </a:r>
            <a:endParaRPr lang="en-US" altLang="zh-CN" sz="2400" b="1" dirty="0" smtClean="0">
              <a:solidFill>
                <a:srgbClr val="FD0903"/>
              </a:solidFill>
            </a:endParaRPr>
          </a:p>
          <a:p>
            <a:pPr marL="0" marR="0" lvl="0" indent="0" defTabSz="914400" rtl="0" eaLnBrk="1" fontAlgn="auto" latinLnBrk="0" hangingPunct="1">
              <a:lnSpc>
                <a:spcPct val="100000"/>
              </a:lnSpc>
              <a:spcBef>
                <a:spcPct val="20000"/>
              </a:spcBef>
              <a:spcAft>
                <a:spcPts val="0"/>
              </a:spcAft>
              <a:buClrTx/>
              <a:buSzTx/>
              <a:buFontTx/>
              <a:buNone/>
              <a:defRPr/>
            </a:pPr>
            <a:r>
              <a:rPr kumimoji="0" lang="en-US" altLang="zh-CN" sz="2400" b="1" i="0" u="none" strike="noStrike" kern="1200" cap="none" spc="0" normalizeH="0" noProof="0" dirty="0" smtClean="0">
                <a:ln>
                  <a:noFill/>
                </a:ln>
                <a:solidFill>
                  <a:srgbClr val="FD0903"/>
                </a:solidFill>
                <a:effectLst/>
                <a:uLnTx/>
                <a:uFillTx/>
                <a:latin typeface="+mn-lt"/>
                <a:ea typeface="+mn-ea"/>
                <a:cs typeface="+mn-cs"/>
              </a:rPr>
              <a:t>        </a:t>
            </a:r>
            <a:r>
              <a:rPr kumimoji="0" lang="zh-CN" altLang="en-US" sz="2400" b="1" i="0" u="none" strike="noStrike" kern="1200" cap="none" spc="0" normalizeH="0" baseline="0" noProof="0" dirty="0" smtClean="0">
                <a:ln>
                  <a:noFill/>
                </a:ln>
                <a:effectLst/>
                <a:uLnTx/>
                <a:uFillTx/>
                <a:latin typeface="+mn-lt"/>
                <a:ea typeface="+mn-ea"/>
                <a:cs typeface="+mn-cs"/>
              </a:rPr>
              <a:t>检查报表封面与内容是否一致，签字、日期均要完整。</a:t>
            </a:r>
          </a:p>
        </p:txBody>
      </p:sp>
      <p:sp>
        <p:nvSpPr>
          <p:cNvPr id="10" name="Rectangle 4"/>
          <p:cNvSpPr>
            <a:spLocks noChangeArrowheads="1"/>
          </p:cNvSpPr>
          <p:nvPr/>
        </p:nvSpPr>
        <p:spPr bwMode="auto">
          <a:xfrm>
            <a:off x="714348" y="857232"/>
            <a:ext cx="5400675" cy="492443"/>
          </a:xfrm>
          <a:prstGeom prst="rect">
            <a:avLst/>
          </a:prstGeom>
          <a:noFill/>
          <a:ln w="28575" algn="ctr">
            <a:noFill/>
            <a:miter lim="800000"/>
          </a:ln>
        </p:spPr>
        <p:txBody>
          <a:bodyPr lIns="0" tIns="0" rIns="0" bIns="0">
            <a:spAutoFit/>
          </a:bodyPr>
          <a:lstStyle/>
          <a:p>
            <a:pPr indent="-228600" algn="l"/>
            <a:r>
              <a:rPr lang="en-US" altLang="zh-CN" sz="3200" dirty="0">
                <a:solidFill>
                  <a:srgbClr val="0033CC"/>
                </a:solidFill>
              </a:rPr>
              <a:t>  </a:t>
            </a:r>
            <a:r>
              <a:rPr lang="zh-CN" altLang="en-US" sz="3000" b="1" dirty="0">
                <a:solidFill>
                  <a:srgbClr val="0033CC"/>
                </a:solidFill>
              </a:rPr>
              <a:t>完成年报的先后顺序</a:t>
            </a:r>
            <a:r>
              <a:rPr lang="zh-CN" altLang="en-US" sz="2800" b="1" dirty="0">
                <a:solidFill>
                  <a:srgbClr val="FD0903"/>
                </a:solidFill>
              </a:rPr>
              <a:t>（</a:t>
            </a:r>
            <a:r>
              <a:rPr lang="zh-CN" altLang="en-US" sz="2800" b="1" dirty="0" smtClean="0">
                <a:solidFill>
                  <a:srgbClr val="FD0903"/>
                </a:solidFill>
              </a:rPr>
              <a:t>续</a:t>
            </a:r>
            <a:r>
              <a:rPr lang="en-US" altLang="zh-CN" sz="2800" b="1" dirty="0" smtClean="0">
                <a:solidFill>
                  <a:srgbClr val="FD0903"/>
                </a:solidFill>
              </a:rPr>
              <a:t>3</a:t>
            </a:r>
            <a:r>
              <a:rPr lang="zh-CN" altLang="en-US" sz="2800" b="1" dirty="0" smtClean="0">
                <a:solidFill>
                  <a:srgbClr val="FD0903"/>
                </a:solidFill>
              </a:rPr>
              <a:t>）</a:t>
            </a:r>
            <a:endParaRPr lang="zh-CN" altLang="en-US" sz="2800" b="1" dirty="0">
              <a:solidFill>
                <a:srgbClr val="FD0903"/>
              </a:solidFill>
            </a:endParaRP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9" name="Rectangle 6"/>
          <p:cNvSpPr>
            <a:spLocks noChangeArrowheads="1"/>
          </p:cNvSpPr>
          <p:nvPr/>
        </p:nvSpPr>
        <p:spPr bwMode="auto">
          <a:xfrm>
            <a:off x="928662" y="2214554"/>
            <a:ext cx="7358114" cy="1660525"/>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6000" b="1" dirty="0" smtClean="0">
                <a:solidFill>
                  <a:srgbClr val="FF0000"/>
                </a:solidFill>
                <a:latin typeface="宋体" panose="02010600030101010101" pitchFamily="2" charset="-122"/>
                <a:ea typeface="宋体" panose="02010600030101010101" pitchFamily="2" charset="-122"/>
              </a:rPr>
              <a:t>第五部分  年报问答</a:t>
            </a:r>
            <a:endParaRPr lang="en-US" altLang="zh-CN" sz="6000" b="1" dirty="0" smtClean="0">
              <a:solidFill>
                <a:srgbClr val="FF0000"/>
              </a:solidFill>
              <a:latin typeface="宋体" panose="02010600030101010101" pitchFamily="2" charset="-122"/>
              <a:ea typeface="宋体" panose="02010600030101010101" pitchFamily="2" charset="-122"/>
            </a:endParaRPr>
          </a:p>
          <a:p>
            <a:pPr marL="342900" indent="-342900">
              <a:spcBef>
                <a:spcPct val="50000"/>
              </a:spcBef>
              <a:defRPr/>
            </a:pP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
        <p:nvSpPr>
          <p:cNvPr id="6"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第五部分  年报问答</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10" name="Rectangle 3"/>
          <p:cNvSpPr txBox="1">
            <a:spLocks noChangeArrowheads="1"/>
          </p:cNvSpPr>
          <p:nvPr/>
        </p:nvSpPr>
        <p:spPr>
          <a:xfrm>
            <a:off x="971550" y="908050"/>
            <a:ext cx="7129463" cy="5113338"/>
          </a:xfrm>
          <a:prstGeom prst="rect">
            <a:avLst/>
          </a:prstGeom>
        </p:spPr>
        <p:txBody>
          <a:bodyPr vert="horz" lIns="91440" tIns="45720" rIns="91440" bIns="45720" rtlCol="0">
            <a:normAutofit/>
          </a:bodyPr>
          <a:lstStyle/>
          <a:p>
            <a:pPr marL="0" marR="0" lvl="0" indent="0" defTabSz="914400" rtl="0" eaLnBrk="1" fontAlgn="auto" latinLnBrk="0" hangingPunct="1">
              <a:lnSpc>
                <a:spcPct val="130000"/>
              </a:lnSpc>
              <a:spcBef>
                <a:spcPct val="0"/>
              </a:spcBef>
              <a:spcAft>
                <a:spcPts val="0"/>
              </a:spcAft>
              <a:buClrTx/>
              <a:buSzTx/>
              <a:buFontTx/>
              <a:buNone/>
              <a:defRPr/>
            </a:pPr>
            <a:r>
              <a:rPr kumimoji="0" lang="zh-CN" altLang="en-US" sz="3200" b="1" i="0" u="none" strike="noStrike" kern="1200" cap="none" spc="0" normalizeH="0" baseline="0" noProof="0" dirty="0" smtClean="0">
                <a:ln>
                  <a:noFill/>
                </a:ln>
                <a:solidFill>
                  <a:srgbClr val="FD0903"/>
                </a:solidFill>
                <a:effectLst/>
                <a:uLnTx/>
                <a:uFillTx/>
                <a:latin typeface="+mn-lt"/>
                <a:ea typeface="+mn-ea"/>
                <a:cs typeface="+mn-cs"/>
              </a:rPr>
              <a:t>问题一：</a:t>
            </a:r>
            <a:endParaRPr kumimoji="0" lang="en-US" altLang="zh-CN" sz="3200" b="1"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ct val="130000"/>
              </a:lnSpc>
              <a:spcBef>
                <a:spcPct val="0"/>
              </a:spcBef>
              <a:spcAft>
                <a:spcPts val="0"/>
              </a:spcAft>
              <a:buClrTx/>
              <a:buSzTx/>
              <a:buFontTx/>
              <a:buNone/>
              <a:defRPr/>
            </a:pPr>
            <a:r>
              <a:rPr lang="en-US" altLang="zh-CN" sz="3200" b="1" dirty="0" smtClean="0">
                <a:solidFill>
                  <a:srgbClr val="FD0903"/>
                </a:solidFill>
              </a:rPr>
              <a:t>        </a:t>
            </a:r>
            <a:r>
              <a:rPr kumimoji="0" lang="zh-CN" altLang="en-US" sz="3000" b="1" i="0" u="none" strike="noStrike" kern="1200" cap="none" spc="0" normalizeH="0" baseline="0" noProof="0" dirty="0" smtClean="0">
                <a:ln>
                  <a:noFill/>
                </a:ln>
                <a:effectLst/>
                <a:uLnTx/>
                <a:uFillTx/>
                <a:latin typeface="+mn-lt"/>
                <a:ea typeface="+mn-ea"/>
                <a:cs typeface="+mn-cs"/>
              </a:rPr>
              <a:t>表</a:t>
            </a:r>
            <a:r>
              <a:rPr kumimoji="0" lang="en-US" altLang="zh-CN" sz="3000" b="1" i="0" u="none" strike="noStrike" kern="1200" cap="none" spc="0" normalizeH="0" baseline="0" noProof="0" dirty="0" smtClean="0">
                <a:ln>
                  <a:noFill/>
                </a:ln>
                <a:effectLst/>
                <a:uLnTx/>
                <a:uFillTx/>
                <a:latin typeface="+mn-lt"/>
                <a:ea typeface="+mn-ea"/>
                <a:cs typeface="+mn-cs"/>
              </a:rPr>
              <a:t>1 </a:t>
            </a:r>
            <a:r>
              <a:rPr kumimoji="0" lang="zh-CN" altLang="en-US" sz="3000" b="1" i="0" u="none" strike="noStrike" kern="1200" cap="none" spc="0" normalizeH="0" baseline="0" noProof="0" dirty="0" smtClean="0">
                <a:ln>
                  <a:noFill/>
                </a:ln>
                <a:effectLst/>
                <a:uLnTx/>
                <a:uFillTx/>
                <a:latin typeface="+mn-lt"/>
                <a:ea typeface="+mn-ea"/>
                <a:cs typeface="+mn-cs"/>
              </a:rPr>
              <a:t>应该注意的问题是什么？</a:t>
            </a:r>
          </a:p>
          <a:p>
            <a:pPr marL="0" marR="0" lvl="0" indent="0" algn="ctr" defTabSz="914400" rtl="0" eaLnBrk="1" fontAlgn="auto" latinLnBrk="0" hangingPunct="1">
              <a:lnSpc>
                <a:spcPct val="130000"/>
              </a:lnSpc>
              <a:spcBef>
                <a:spcPct val="0"/>
              </a:spcBef>
              <a:spcAft>
                <a:spcPts val="0"/>
              </a:spcAft>
              <a:buClrTx/>
              <a:buSzTx/>
              <a:buFontTx/>
              <a:buNone/>
              <a:defRPr/>
            </a:pPr>
            <a:r>
              <a:rPr kumimoji="0" lang="zh-CN" altLang="en-US" sz="3000" b="1" i="0" u="none" strike="noStrike" kern="1200" cap="none" spc="0" normalizeH="0" baseline="0" noProof="0" dirty="0" smtClean="0">
                <a:ln>
                  <a:noFill/>
                </a:ln>
                <a:effectLst/>
                <a:uLnTx/>
                <a:uFillTx/>
                <a:latin typeface="+mn-lt"/>
                <a:ea typeface="+mn-ea"/>
                <a:cs typeface="+mn-cs"/>
              </a:rPr>
              <a:t>答：</a:t>
            </a:r>
            <a:r>
              <a:rPr kumimoji="0" lang="en-US" altLang="zh-CN" sz="3000" b="1" i="0" u="none" strike="noStrike" kern="1200" cap="none" spc="0" normalizeH="0" baseline="0" noProof="0" dirty="0" smtClean="0">
                <a:ln>
                  <a:noFill/>
                </a:ln>
                <a:effectLst/>
                <a:uLnTx/>
                <a:uFillTx/>
                <a:latin typeface="+mn-lt"/>
                <a:ea typeface="+mn-ea"/>
                <a:cs typeface="+mn-cs"/>
              </a:rPr>
              <a:t>1</a:t>
            </a:r>
            <a:r>
              <a:rPr kumimoji="0" lang="zh-CN" altLang="en-US" sz="3000" b="1" i="0" u="none" strike="noStrike" kern="1200" cap="none" spc="0" normalizeH="0" baseline="0" noProof="0" dirty="0" smtClean="0">
                <a:ln>
                  <a:noFill/>
                </a:ln>
                <a:effectLst/>
                <a:uLnTx/>
                <a:uFillTx/>
                <a:latin typeface="+mn-lt"/>
                <a:ea typeface="+mn-ea"/>
                <a:cs typeface="+mn-cs"/>
              </a:rPr>
              <a:t>、编号（</a:t>
            </a:r>
            <a:r>
              <a:rPr kumimoji="0" lang="en-US" altLang="zh-CN" sz="3000" b="1" i="0" u="none" strike="noStrike" kern="1200" cap="none" spc="0" normalizeH="0" baseline="0" noProof="0" dirty="0" smtClean="0">
                <a:ln>
                  <a:noFill/>
                </a:ln>
                <a:effectLst/>
                <a:uLnTx/>
                <a:uFillTx/>
                <a:latin typeface="+mn-lt"/>
                <a:ea typeface="+mn-ea"/>
                <a:cs typeface="+mn-cs"/>
              </a:rPr>
              <a:t>06</a:t>
            </a:r>
            <a:r>
              <a:rPr kumimoji="0" lang="zh-CN" altLang="en-US" sz="3000" b="1" i="0" u="none" strike="noStrike" kern="1200" cap="none" spc="0" normalizeH="0" baseline="0" noProof="0" dirty="0" smtClean="0">
                <a:ln>
                  <a:noFill/>
                </a:ln>
                <a:effectLst/>
                <a:uLnTx/>
                <a:uFillTx/>
                <a:latin typeface="+mn-lt"/>
                <a:ea typeface="+mn-ea"/>
                <a:cs typeface="+mn-cs"/>
              </a:rPr>
              <a:t>）“其他学科”，不宜</a:t>
            </a:r>
            <a:endParaRPr lang="en-US" altLang="zh-CN" sz="3000" b="1" dirty="0" smtClean="0"/>
          </a:p>
          <a:p>
            <a:pPr marL="0" marR="0" lvl="0" indent="0" defTabSz="914400" rtl="0" eaLnBrk="1" fontAlgn="auto" latinLnBrk="0" hangingPunct="1">
              <a:lnSpc>
                <a:spcPct val="130000"/>
              </a:lnSpc>
              <a:spcBef>
                <a:spcPct val="0"/>
              </a:spcBef>
              <a:spcAft>
                <a:spcPts val="0"/>
              </a:spcAft>
              <a:buClrTx/>
              <a:buSzTx/>
              <a:buFontTx/>
              <a:buNone/>
              <a:defRPr/>
            </a:pPr>
            <a:r>
              <a:rPr kumimoji="0" lang="en-US" altLang="zh-CN" sz="3000" b="1" i="0" u="none" strike="noStrike" kern="1200" cap="none" spc="0" normalizeH="0" noProof="0" dirty="0" smtClean="0">
                <a:ln>
                  <a:noFill/>
                </a:ln>
                <a:effectLst/>
                <a:uLnTx/>
                <a:uFillTx/>
                <a:latin typeface="+mn-lt"/>
                <a:ea typeface="+mn-ea"/>
                <a:cs typeface="+mn-cs"/>
              </a:rPr>
              <a:t>                 </a:t>
            </a:r>
            <a:r>
              <a:rPr kumimoji="0" lang="zh-CN" altLang="en-US" sz="3000" b="1" i="0" u="none" strike="noStrike" kern="1200" cap="none" spc="0" normalizeH="0" baseline="0" noProof="0" dirty="0" smtClean="0">
                <a:ln>
                  <a:noFill/>
                </a:ln>
                <a:effectLst/>
                <a:uLnTx/>
                <a:uFillTx/>
                <a:latin typeface="+mn-lt"/>
                <a:ea typeface="+mn-ea"/>
                <a:cs typeface="+mn-cs"/>
              </a:rPr>
              <a:t>超过总人数的</a:t>
            </a:r>
            <a:r>
              <a:rPr kumimoji="0" lang="en-US" altLang="zh-CN" sz="3000" b="1" i="0" u="none" strike="noStrike" kern="1200" cap="none" spc="0" normalizeH="0" baseline="0" noProof="0" dirty="0" smtClean="0">
                <a:ln>
                  <a:noFill/>
                </a:ln>
                <a:effectLst/>
                <a:uLnTx/>
                <a:uFillTx/>
                <a:latin typeface="+mn-lt"/>
                <a:ea typeface="+mn-ea"/>
                <a:cs typeface="+mn-cs"/>
              </a:rPr>
              <a:t>10%</a:t>
            </a:r>
            <a:r>
              <a:rPr kumimoji="0" lang="zh-CN" altLang="en-US" sz="3000" b="1" i="0" u="none" strike="noStrike" kern="1200" cap="none" spc="0" normalizeH="0" baseline="0" noProof="0" dirty="0" smtClean="0">
                <a:ln>
                  <a:noFill/>
                </a:ln>
                <a:effectLst/>
                <a:uLnTx/>
                <a:uFillTx/>
                <a:latin typeface="+mn-lt"/>
                <a:ea typeface="+mn-ea"/>
                <a:cs typeface="+mn-cs"/>
              </a:rPr>
              <a:t>；</a:t>
            </a:r>
          </a:p>
          <a:p>
            <a:pPr marL="0" marR="0" lvl="0" indent="0" algn="ctr" defTabSz="914400" rtl="0" eaLnBrk="1" fontAlgn="auto" latinLnBrk="0" hangingPunct="1">
              <a:lnSpc>
                <a:spcPct val="130000"/>
              </a:lnSpc>
              <a:spcBef>
                <a:spcPct val="0"/>
              </a:spcBef>
              <a:spcAft>
                <a:spcPts val="0"/>
              </a:spcAft>
              <a:buClrTx/>
              <a:buSzTx/>
              <a:buFontTx/>
              <a:buNone/>
              <a:defRPr/>
            </a:pPr>
            <a:r>
              <a:rPr kumimoji="0" lang="zh-CN" altLang="en-US" sz="3000" b="1" i="0" u="none" strike="noStrike" kern="1200" cap="none" spc="0" normalizeH="0" baseline="0" noProof="0" dirty="0" smtClean="0">
                <a:ln>
                  <a:noFill/>
                </a:ln>
                <a:effectLst/>
                <a:uLnTx/>
                <a:uFillTx/>
                <a:latin typeface="+mn-lt"/>
                <a:ea typeface="+mn-ea"/>
                <a:cs typeface="+mn-cs"/>
              </a:rPr>
              <a:t>          </a:t>
            </a:r>
            <a:r>
              <a:rPr kumimoji="0" lang="en-US" altLang="zh-CN" sz="3000" b="1" i="0" u="none" strike="noStrike" kern="1200" cap="none" spc="0" normalizeH="0" baseline="0" noProof="0" dirty="0" smtClean="0">
                <a:ln>
                  <a:noFill/>
                </a:ln>
                <a:effectLst/>
                <a:uLnTx/>
                <a:uFillTx/>
                <a:latin typeface="+mn-lt"/>
                <a:ea typeface="+mn-ea"/>
                <a:cs typeface="+mn-cs"/>
              </a:rPr>
              <a:t>2</a:t>
            </a:r>
            <a:r>
              <a:rPr kumimoji="0" lang="zh-CN" altLang="en-US" sz="3000" b="1" i="0" u="none" strike="noStrike" kern="1200" cap="none" spc="0" normalizeH="0" baseline="0" noProof="0" dirty="0" smtClean="0">
                <a:ln>
                  <a:noFill/>
                </a:ln>
                <a:effectLst/>
                <a:uLnTx/>
                <a:uFillTx/>
                <a:latin typeface="+mn-lt"/>
                <a:ea typeface="+mn-ea"/>
                <a:cs typeface="+mn-cs"/>
              </a:rPr>
              <a:t>、编号（</a:t>
            </a:r>
            <a:r>
              <a:rPr kumimoji="0" lang="en-US" altLang="zh-CN" sz="3000" b="1" i="0" u="none" strike="noStrike" kern="1200" cap="none" spc="0" normalizeH="0" baseline="0" noProof="0" dirty="0" smtClean="0">
                <a:ln>
                  <a:noFill/>
                </a:ln>
                <a:effectLst/>
                <a:uLnTx/>
                <a:uFillTx/>
                <a:latin typeface="+mn-lt"/>
                <a:ea typeface="+mn-ea"/>
                <a:cs typeface="+mn-cs"/>
              </a:rPr>
              <a:t>19</a:t>
            </a:r>
            <a:r>
              <a:rPr kumimoji="0" lang="zh-CN" altLang="en-US" sz="3000" b="1" i="0" u="none" strike="noStrike" kern="1200" cap="none" spc="0" normalizeH="0" baseline="0" noProof="0" dirty="0" smtClean="0">
                <a:ln>
                  <a:noFill/>
                </a:ln>
                <a:effectLst/>
                <a:uLnTx/>
                <a:uFillTx/>
                <a:latin typeface="+mn-lt"/>
                <a:ea typeface="+mn-ea"/>
                <a:cs typeface="+mn-cs"/>
              </a:rPr>
              <a:t>）“</a:t>
            </a:r>
            <a:r>
              <a:rPr kumimoji="0" lang="en-US" altLang="zh-CN" sz="3000" b="1" i="0" u="none" strike="noStrike" kern="1200" cap="none" spc="0" normalizeH="0" baseline="0" noProof="0" dirty="0" smtClean="0">
                <a:ln>
                  <a:noFill/>
                </a:ln>
                <a:effectLst/>
                <a:uLnTx/>
                <a:uFillTx/>
                <a:latin typeface="+mn-lt"/>
                <a:ea typeface="+mn-ea"/>
                <a:cs typeface="+mn-cs"/>
              </a:rPr>
              <a:t>61</a:t>
            </a:r>
            <a:r>
              <a:rPr kumimoji="0" lang="zh-CN" altLang="en-US" sz="3000" b="1" i="0" u="none" strike="noStrike" kern="1200" cap="none" spc="0" normalizeH="0" baseline="0" noProof="0" dirty="0" smtClean="0">
                <a:ln>
                  <a:noFill/>
                </a:ln>
                <a:effectLst/>
                <a:uLnTx/>
                <a:uFillTx/>
                <a:latin typeface="+mn-lt"/>
                <a:ea typeface="+mn-ea"/>
                <a:cs typeface="+mn-cs"/>
              </a:rPr>
              <a:t>岁及以上”，不</a:t>
            </a:r>
            <a:endParaRPr kumimoji="0" lang="en-US" altLang="zh-CN" sz="3000" b="1"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30000"/>
              </a:lnSpc>
              <a:spcBef>
                <a:spcPct val="0"/>
              </a:spcBef>
              <a:spcAft>
                <a:spcPts val="0"/>
              </a:spcAft>
              <a:buClrTx/>
              <a:buSzTx/>
              <a:buFontTx/>
              <a:buNone/>
              <a:defRPr/>
            </a:pPr>
            <a:r>
              <a:rPr kumimoji="0" lang="en-US" altLang="zh-CN" sz="3000" b="1" i="0" u="none" strike="noStrike" kern="1200" cap="none" spc="0" normalizeH="0" baseline="0" noProof="0" dirty="0" smtClean="0">
                <a:ln>
                  <a:noFill/>
                </a:ln>
                <a:effectLst/>
                <a:uLnTx/>
                <a:uFillTx/>
                <a:latin typeface="+mn-lt"/>
                <a:ea typeface="+mn-ea"/>
                <a:cs typeface="+mn-cs"/>
              </a:rPr>
              <a:t>           </a:t>
            </a:r>
            <a:r>
              <a:rPr kumimoji="0" lang="zh-CN" altLang="en-US" sz="3000" b="1" i="0" u="none" strike="noStrike" kern="1200" cap="none" spc="0" normalizeH="0" baseline="0" noProof="0" dirty="0" smtClean="0">
                <a:ln>
                  <a:noFill/>
                </a:ln>
                <a:effectLst/>
                <a:uLnTx/>
                <a:uFillTx/>
                <a:latin typeface="+mn-lt"/>
                <a:ea typeface="+mn-ea"/>
                <a:cs typeface="+mn-cs"/>
              </a:rPr>
              <a:t>能出现副高及以下职称人员；</a:t>
            </a:r>
          </a:p>
          <a:p>
            <a:pPr marL="0" marR="0" lvl="0" indent="0" algn="ctr" defTabSz="914400" rtl="0" eaLnBrk="1" fontAlgn="auto" latinLnBrk="0" hangingPunct="1">
              <a:lnSpc>
                <a:spcPct val="130000"/>
              </a:lnSpc>
              <a:spcBef>
                <a:spcPct val="0"/>
              </a:spcBef>
              <a:spcAft>
                <a:spcPts val="0"/>
              </a:spcAft>
              <a:buClrTx/>
              <a:buSzTx/>
              <a:buFontTx/>
              <a:buNone/>
              <a:defRPr/>
            </a:pPr>
            <a:r>
              <a:rPr kumimoji="0" lang="zh-CN" altLang="en-US" sz="3000" b="1" i="0" u="none" strike="noStrike" kern="1200" cap="none" spc="0" normalizeH="0" baseline="0" noProof="0" dirty="0" smtClean="0">
                <a:ln>
                  <a:noFill/>
                </a:ln>
                <a:effectLst/>
                <a:uLnTx/>
                <a:uFillTx/>
                <a:latin typeface="+mn-lt"/>
                <a:ea typeface="+mn-ea"/>
                <a:cs typeface="+mn-cs"/>
              </a:rPr>
              <a:t>        </a:t>
            </a:r>
            <a:r>
              <a:rPr kumimoji="0" lang="en-US" altLang="zh-CN" sz="3000" b="1" i="0" u="none" strike="noStrike" kern="1200" cap="none" spc="0" normalizeH="0" baseline="0" noProof="0" dirty="0" smtClean="0">
                <a:ln>
                  <a:noFill/>
                </a:ln>
                <a:effectLst/>
                <a:uLnTx/>
                <a:uFillTx/>
                <a:latin typeface="+mn-lt"/>
                <a:ea typeface="+mn-ea"/>
                <a:cs typeface="+mn-cs"/>
              </a:rPr>
              <a:t>3</a:t>
            </a:r>
            <a:r>
              <a:rPr kumimoji="0" lang="zh-CN" altLang="en-US" sz="3000" b="1" i="0" u="none" strike="noStrike" kern="1200" cap="none" spc="0" normalizeH="0" baseline="0" noProof="0" dirty="0" smtClean="0">
                <a:ln>
                  <a:noFill/>
                </a:ln>
                <a:effectLst/>
                <a:uLnTx/>
                <a:uFillTx/>
                <a:latin typeface="+mn-lt"/>
                <a:ea typeface="+mn-ea"/>
                <a:cs typeface="+mn-cs"/>
              </a:rPr>
              <a:t>、编号（</a:t>
            </a:r>
            <a:r>
              <a:rPr kumimoji="0" lang="en-US" altLang="zh-CN" sz="3000" b="1" i="0" u="none" strike="noStrike" kern="1200" cap="none" spc="0" normalizeH="0" baseline="0" noProof="0" dirty="0" smtClean="0">
                <a:ln>
                  <a:noFill/>
                </a:ln>
                <a:effectLst/>
                <a:uLnTx/>
                <a:uFillTx/>
                <a:latin typeface="+mn-lt"/>
                <a:ea typeface="+mn-ea"/>
                <a:cs typeface="+mn-cs"/>
              </a:rPr>
              <a:t>L14</a:t>
            </a:r>
            <a:r>
              <a:rPr kumimoji="0" lang="zh-CN" altLang="en-US" sz="3000" b="1" i="0" u="none" strike="noStrike" kern="1200" cap="none" spc="0" normalizeH="0" baseline="0" noProof="0" dirty="0" smtClean="0">
                <a:ln>
                  <a:noFill/>
                </a:ln>
                <a:effectLst/>
                <a:uLnTx/>
                <a:uFillTx/>
                <a:latin typeface="+mn-lt"/>
                <a:ea typeface="+mn-ea"/>
                <a:cs typeface="+mn-cs"/>
              </a:rPr>
              <a:t>）“辅助人员”，有</a:t>
            </a:r>
            <a:endParaRPr kumimoji="0" lang="en-US" altLang="zh-CN" sz="3000" b="1"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30000"/>
              </a:lnSpc>
              <a:spcBef>
                <a:spcPct val="0"/>
              </a:spcBef>
              <a:spcAft>
                <a:spcPts val="0"/>
              </a:spcAft>
              <a:buClrTx/>
              <a:buSzTx/>
              <a:buFontTx/>
              <a:buNone/>
              <a:defRPr/>
            </a:pPr>
            <a:r>
              <a:rPr kumimoji="0" lang="en-US" altLang="zh-CN" sz="3000" b="1" i="0" u="none" strike="noStrike" kern="1200" cap="none" spc="0" normalizeH="0" baseline="0" noProof="0" dirty="0" smtClean="0">
                <a:ln>
                  <a:noFill/>
                </a:ln>
                <a:effectLst/>
                <a:uLnTx/>
                <a:uFillTx/>
                <a:latin typeface="+mn-lt"/>
                <a:ea typeface="+mn-ea"/>
                <a:cs typeface="+mn-cs"/>
              </a:rPr>
              <a:t>                 </a:t>
            </a:r>
            <a:r>
              <a:rPr kumimoji="0" lang="zh-CN" altLang="en-US" sz="3000" b="1" i="0" u="none" strike="noStrike" kern="1200" cap="none" spc="0" normalizeH="0" baseline="0" noProof="0" dirty="0" smtClean="0">
                <a:ln>
                  <a:noFill/>
                </a:ln>
                <a:effectLst/>
                <a:uLnTx/>
                <a:uFillTx/>
                <a:latin typeface="+mn-lt"/>
                <a:ea typeface="+mn-ea"/>
                <a:cs typeface="+mn-cs"/>
              </a:rPr>
              <a:t>没有本科以上学历存在的情况。</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
        <p:nvSpPr>
          <p:cNvPr id="6"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第五部分  年报问答</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2</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9" name="Rectangle 3"/>
          <p:cNvSpPr txBox="1">
            <a:spLocks noChangeArrowheads="1"/>
          </p:cNvSpPr>
          <p:nvPr/>
        </p:nvSpPr>
        <p:spPr>
          <a:xfrm>
            <a:off x="900113" y="908050"/>
            <a:ext cx="7343775" cy="4826000"/>
          </a:xfrm>
          <a:prstGeom prst="rect">
            <a:avLst/>
          </a:prstGeom>
        </p:spPr>
        <p:txBody>
          <a:bodyPr vert="horz" lIns="91440" tIns="45720" rIns="91440" bIns="45720" rtlCol="0">
            <a:normAutofit/>
          </a:bodyPr>
          <a:lstStyle/>
          <a:p>
            <a:pPr marL="0" marR="0" lvl="0" indent="0" defTabSz="914400" rtl="0" eaLnBrk="1" fontAlgn="auto" latinLnBrk="0" hangingPunct="1">
              <a:lnSpc>
                <a:spcPct val="130000"/>
              </a:lnSpc>
              <a:spcBef>
                <a:spcPct val="0"/>
              </a:spcBef>
              <a:spcAft>
                <a:spcPts val="0"/>
              </a:spcAft>
              <a:buClrTx/>
              <a:buSzTx/>
              <a:buFontTx/>
              <a:buNone/>
              <a:defRPr/>
            </a:pPr>
            <a:r>
              <a:rPr kumimoji="0" lang="zh-CN" altLang="en-US" sz="3200" b="1" i="0" u="none" strike="noStrike" kern="1200" cap="none" spc="0" normalizeH="0" baseline="0" noProof="0" dirty="0" smtClean="0">
                <a:ln>
                  <a:noFill/>
                </a:ln>
                <a:solidFill>
                  <a:srgbClr val="FD0903"/>
                </a:solidFill>
                <a:effectLst/>
                <a:uLnTx/>
                <a:uFillTx/>
                <a:latin typeface="+mn-lt"/>
                <a:ea typeface="+mn-ea"/>
                <a:cs typeface="+mn-cs"/>
              </a:rPr>
              <a:t>问题二：</a:t>
            </a:r>
            <a:endParaRPr kumimoji="0" lang="en-US" altLang="zh-CN" sz="3200" b="1"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ct val="130000"/>
              </a:lnSpc>
              <a:spcBef>
                <a:spcPct val="0"/>
              </a:spcBef>
              <a:spcAft>
                <a:spcPts val="0"/>
              </a:spcAft>
              <a:buClrTx/>
              <a:buSzTx/>
              <a:buFontTx/>
              <a:buNone/>
              <a:defRPr/>
            </a:pPr>
            <a:r>
              <a:rPr lang="en-US" altLang="zh-CN" sz="3200" b="1" dirty="0" smtClean="0">
                <a:solidFill>
                  <a:srgbClr val="FD0903"/>
                </a:solidFill>
              </a:rPr>
              <a:t>         </a:t>
            </a:r>
            <a:r>
              <a:rPr kumimoji="0" lang="zh-CN" altLang="en-US" sz="2800" b="1" i="0" u="none" strike="noStrike" kern="1200" cap="none" spc="0" normalizeH="0" baseline="0" noProof="0" dirty="0" smtClean="0">
                <a:ln>
                  <a:noFill/>
                </a:ln>
                <a:effectLst/>
                <a:uLnTx/>
                <a:uFillTx/>
                <a:latin typeface="+mn-lt"/>
                <a:ea typeface="+mn-ea"/>
                <a:cs typeface="+mn-cs"/>
              </a:rPr>
              <a:t>表</a:t>
            </a:r>
            <a:r>
              <a:rPr kumimoji="0" lang="en-US" altLang="zh-CN" sz="2800" b="1" i="0" u="none" strike="noStrike" kern="1200" cap="none" spc="0" normalizeH="0" baseline="0" noProof="0" dirty="0" smtClean="0">
                <a:ln>
                  <a:noFill/>
                </a:ln>
                <a:effectLst/>
                <a:uLnTx/>
                <a:uFillTx/>
                <a:latin typeface="+mn-lt"/>
                <a:ea typeface="+mn-ea"/>
                <a:cs typeface="+mn-cs"/>
              </a:rPr>
              <a:t>2 </a:t>
            </a:r>
            <a:r>
              <a:rPr kumimoji="0" lang="zh-CN" altLang="en-US" sz="2800" b="1" i="0" u="none" strike="noStrike" kern="1200" cap="none" spc="0" normalizeH="0" baseline="0" noProof="0" dirty="0" smtClean="0">
                <a:ln>
                  <a:noFill/>
                </a:ln>
                <a:effectLst/>
                <a:uLnTx/>
                <a:uFillTx/>
                <a:latin typeface="+mn-lt"/>
                <a:ea typeface="+mn-ea"/>
                <a:cs typeface="+mn-cs"/>
              </a:rPr>
              <a:t>应该注意的问题是什么？</a:t>
            </a:r>
          </a:p>
          <a:p>
            <a:pPr marL="0" marR="0" lvl="0" indent="0" algn="ctr" defTabSz="914400" rtl="0" eaLnBrk="1" fontAlgn="auto" latinLnBrk="0" hangingPunct="1">
              <a:lnSpc>
                <a:spcPct val="130000"/>
              </a:lnSpc>
              <a:spcBef>
                <a:spcPct val="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答：</a:t>
            </a:r>
            <a:r>
              <a:rPr kumimoji="0" lang="en-US" altLang="zh-CN" sz="2800" b="1" i="0" u="none" strike="noStrike" kern="1200" cap="none" spc="0" normalizeH="0" baseline="0" noProof="0" dirty="0" smtClean="0">
                <a:ln>
                  <a:noFill/>
                </a:ln>
                <a:effectLst/>
                <a:uLnTx/>
                <a:uFillTx/>
                <a:latin typeface="+mn-lt"/>
                <a:ea typeface="+mn-ea"/>
                <a:cs typeface="+mn-cs"/>
              </a:rPr>
              <a:t>1</a:t>
            </a:r>
            <a:r>
              <a:rPr kumimoji="0" lang="zh-CN" altLang="en-US" sz="2800" b="1" i="0" u="none" strike="noStrike" kern="1200" cap="none" spc="0" normalizeH="0" baseline="0" noProof="0" dirty="0" smtClean="0">
                <a:ln>
                  <a:noFill/>
                </a:ln>
                <a:effectLst/>
                <a:uLnTx/>
                <a:uFillTx/>
                <a:latin typeface="+mn-lt"/>
                <a:ea typeface="+mn-ea"/>
                <a:cs typeface="+mn-cs"/>
              </a:rPr>
              <a:t>、编号（</a:t>
            </a:r>
            <a:r>
              <a:rPr kumimoji="0" lang="en-US" altLang="zh-CN" sz="2800" b="1" i="0" u="none" strike="noStrike" kern="1200" cap="none" spc="0" normalizeH="0" baseline="0" noProof="0" dirty="0" smtClean="0">
                <a:ln>
                  <a:noFill/>
                </a:ln>
                <a:effectLst/>
                <a:uLnTx/>
                <a:uFillTx/>
                <a:latin typeface="+mn-lt"/>
                <a:ea typeface="+mn-ea"/>
                <a:cs typeface="+mn-cs"/>
              </a:rPr>
              <a:t>05</a:t>
            </a:r>
            <a:r>
              <a:rPr kumimoji="0" lang="zh-CN" altLang="en-US" sz="2800" b="1" i="0" u="none" strike="noStrike" kern="1200" cap="none" spc="0" normalizeH="0" baseline="0" noProof="0" dirty="0" smtClean="0">
                <a:ln>
                  <a:noFill/>
                </a:ln>
                <a:effectLst/>
                <a:uLnTx/>
                <a:uFillTx/>
                <a:latin typeface="+mn-lt"/>
                <a:ea typeface="+mn-ea"/>
                <a:cs typeface="+mn-cs"/>
              </a:rPr>
              <a:t>）“科研人员工资</a:t>
            </a:r>
            <a:r>
              <a:rPr kumimoji="0" lang="en-US" altLang="zh-CN" sz="2800" b="1" i="0" u="none" strike="noStrike" kern="1200" cap="none" spc="0" normalizeH="0" baseline="0" noProof="0" dirty="0" smtClean="0">
                <a:ln>
                  <a:noFill/>
                </a:ln>
                <a:effectLst/>
                <a:uLnTx/>
                <a:uFillTx/>
                <a:latin typeface="+mn-lt"/>
                <a:ea typeface="+mn-ea"/>
                <a:cs typeface="+mn-cs"/>
              </a:rPr>
              <a:t>1 ”</a:t>
            </a:r>
            <a:r>
              <a:rPr kumimoji="0" lang="zh-CN" altLang="en-US" sz="2800" b="1" i="0" u="none" strike="noStrike" kern="1200" cap="none" spc="0" normalizeH="0" baseline="0" noProof="0" dirty="0" smtClean="0">
                <a:ln>
                  <a:noFill/>
                </a:ln>
                <a:effectLst/>
                <a:uLnTx/>
                <a:uFillTx/>
                <a:latin typeface="+mn-lt"/>
                <a:ea typeface="+mn-ea"/>
                <a:cs typeface="+mn-cs"/>
              </a:rPr>
              <a:t>，多数</a:t>
            </a:r>
            <a:endParaRPr kumimoji="0" lang="en-US" altLang="zh-CN" sz="28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30000"/>
              </a:lnSpc>
              <a:spcBef>
                <a:spcPct val="0"/>
              </a:spcBef>
              <a:spcAft>
                <a:spcPts val="0"/>
              </a:spcAft>
              <a:buClrTx/>
              <a:buSzTx/>
              <a:buFontTx/>
              <a:buNone/>
              <a:defRPr/>
            </a:pPr>
            <a:r>
              <a:rPr lang="en-US" altLang="zh-CN" sz="2800" b="1" dirty="0" smtClean="0"/>
              <a:t>                 </a:t>
            </a:r>
            <a:r>
              <a:rPr kumimoji="0" lang="zh-CN" altLang="en-US" sz="2800" b="1" i="0" u="none" strike="noStrike" kern="1200" cap="none" spc="0" normalizeH="0" baseline="0" noProof="0" dirty="0" smtClean="0">
                <a:ln>
                  <a:noFill/>
                </a:ln>
                <a:effectLst/>
                <a:uLnTx/>
                <a:uFillTx/>
                <a:latin typeface="+mn-lt"/>
                <a:ea typeface="+mn-ea"/>
                <a:cs typeface="+mn-cs"/>
              </a:rPr>
              <a:t>高校应该为“</a:t>
            </a:r>
            <a:r>
              <a:rPr kumimoji="0" lang="en-US" altLang="zh-CN" sz="2800" b="1" i="0" u="none" strike="noStrike" kern="1200" cap="none" spc="0" normalizeH="0" baseline="0" noProof="0" dirty="0" smtClean="0">
                <a:ln>
                  <a:noFill/>
                </a:ln>
                <a:effectLst/>
                <a:uLnTx/>
                <a:uFillTx/>
                <a:latin typeface="+mn-lt"/>
                <a:ea typeface="+mn-ea"/>
                <a:cs typeface="+mn-cs"/>
              </a:rPr>
              <a:t>0”</a:t>
            </a:r>
            <a:r>
              <a:rPr kumimoji="0" lang="zh-CN" altLang="en-US" sz="2800" b="1" i="0" u="none" strike="noStrike" kern="1200" cap="none" spc="0" normalizeH="0" baseline="0" noProof="0" dirty="0" smtClean="0">
                <a:ln>
                  <a:noFill/>
                </a:ln>
                <a:effectLst/>
                <a:uLnTx/>
                <a:uFillTx/>
                <a:latin typeface="+mn-lt"/>
                <a:ea typeface="+mn-ea"/>
                <a:cs typeface="+mn-cs"/>
              </a:rPr>
              <a:t>；</a:t>
            </a:r>
          </a:p>
          <a:p>
            <a:pPr marL="0" marR="0" lvl="0" indent="0" algn="ctr" defTabSz="914400" rtl="0" eaLnBrk="1" fontAlgn="auto" latinLnBrk="0" hangingPunct="1">
              <a:lnSpc>
                <a:spcPct val="130000"/>
              </a:lnSpc>
              <a:spcBef>
                <a:spcPct val="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a:t>
            </a:r>
            <a:r>
              <a:rPr kumimoji="0" lang="en-US" altLang="zh-CN" sz="2800" b="1" i="0" u="none" strike="noStrike" kern="1200" cap="none" spc="0" normalizeH="0" baseline="0" noProof="0" dirty="0" smtClean="0">
                <a:ln>
                  <a:noFill/>
                </a:ln>
                <a:effectLst/>
                <a:uLnTx/>
                <a:uFillTx/>
                <a:latin typeface="+mn-lt"/>
                <a:ea typeface="+mn-ea"/>
                <a:cs typeface="+mn-cs"/>
              </a:rPr>
              <a:t>2</a:t>
            </a:r>
            <a:r>
              <a:rPr kumimoji="0" lang="zh-CN" altLang="en-US" sz="2800" b="1" i="0" u="none" strike="noStrike" kern="1200" cap="none" spc="0" normalizeH="0" baseline="0" noProof="0" dirty="0" smtClean="0">
                <a:ln>
                  <a:noFill/>
                </a:ln>
                <a:effectLst/>
                <a:uLnTx/>
                <a:uFillTx/>
                <a:latin typeface="+mn-lt"/>
                <a:ea typeface="+mn-ea"/>
                <a:cs typeface="+mn-cs"/>
              </a:rPr>
              <a:t>、编号（</a:t>
            </a:r>
            <a:r>
              <a:rPr kumimoji="0" lang="en-US" altLang="zh-CN" sz="2800" b="1" i="0" u="none" strike="noStrike" kern="1200" cap="none" spc="0" normalizeH="0" baseline="0" noProof="0" dirty="0" smtClean="0">
                <a:ln>
                  <a:noFill/>
                </a:ln>
                <a:effectLst/>
                <a:uLnTx/>
                <a:uFillTx/>
                <a:latin typeface="+mn-lt"/>
                <a:ea typeface="+mn-ea"/>
                <a:cs typeface="+mn-cs"/>
              </a:rPr>
              <a:t>21</a:t>
            </a:r>
            <a:r>
              <a:rPr kumimoji="0" lang="zh-CN" altLang="en-US" sz="2800" b="1" i="0" u="none" strike="noStrike" kern="1200" cap="none" spc="0" normalizeH="0" baseline="0" noProof="0" dirty="0" smtClean="0">
                <a:ln>
                  <a:noFill/>
                </a:ln>
                <a:effectLst/>
                <a:uLnTx/>
                <a:uFillTx/>
                <a:latin typeface="+mn-lt"/>
                <a:ea typeface="+mn-ea"/>
                <a:cs typeface="+mn-cs"/>
              </a:rPr>
              <a:t>）“其他资金”，一般应将</a:t>
            </a:r>
            <a:endParaRPr kumimoji="0" lang="en-US" altLang="zh-CN" sz="28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30000"/>
              </a:lnSpc>
              <a:spcBef>
                <a:spcPct val="0"/>
              </a:spcBef>
              <a:spcAft>
                <a:spcPts val="0"/>
              </a:spcAft>
              <a:buClrTx/>
              <a:buSzTx/>
              <a:buFontTx/>
              <a:buNone/>
              <a:defRPr/>
            </a:pPr>
            <a:r>
              <a:rPr lang="en-US" altLang="zh-CN" sz="2800" b="1" dirty="0" smtClean="0"/>
              <a:t>                 </a:t>
            </a:r>
            <a:r>
              <a:rPr kumimoji="0" lang="zh-CN" altLang="en-US" sz="2800" b="1" i="0" u="none" strike="noStrike" kern="1200" cap="none" spc="0" normalizeH="0" baseline="0" noProof="0" dirty="0" smtClean="0">
                <a:ln>
                  <a:noFill/>
                </a:ln>
                <a:effectLst/>
                <a:uLnTx/>
                <a:uFillTx/>
                <a:latin typeface="+mn-lt"/>
                <a:ea typeface="+mn-ea"/>
                <a:cs typeface="+mn-cs"/>
              </a:rPr>
              <a:t>省级以下，如地级市、县级市等的政</a:t>
            </a:r>
            <a:r>
              <a:rPr lang="en-US" altLang="zh-CN" sz="2800" b="1" dirty="0" smtClean="0"/>
              <a:t>       </a:t>
            </a:r>
          </a:p>
          <a:p>
            <a:pPr marL="0" marR="0" lvl="0" indent="0" defTabSz="914400" rtl="0" eaLnBrk="1" fontAlgn="auto" latinLnBrk="0" hangingPunct="1">
              <a:lnSpc>
                <a:spcPct val="130000"/>
              </a:lnSpc>
              <a:spcBef>
                <a:spcPct val="0"/>
              </a:spcBef>
              <a:spcAft>
                <a:spcPts val="0"/>
              </a:spcAft>
              <a:buClrTx/>
              <a:buSzTx/>
              <a:buFontTx/>
              <a:buNone/>
              <a:defRPr/>
            </a:pPr>
            <a:r>
              <a:rPr lang="en-US" altLang="zh-CN" sz="2800" b="1" dirty="0" smtClean="0"/>
              <a:t>                 </a:t>
            </a:r>
            <a:r>
              <a:rPr kumimoji="0" lang="zh-CN" altLang="en-US" sz="2800" b="1" i="0" u="none" strike="noStrike" kern="1200" cap="none" spc="0" normalizeH="0" baseline="0" noProof="0" dirty="0" smtClean="0">
                <a:ln>
                  <a:noFill/>
                </a:ln>
                <a:effectLst/>
                <a:uLnTx/>
                <a:uFillTx/>
                <a:latin typeface="+mn-lt"/>
                <a:ea typeface="+mn-ea"/>
                <a:cs typeface="+mn-cs"/>
              </a:rPr>
              <a:t>府项目放入其中。</a:t>
            </a: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
        <p:nvSpPr>
          <p:cNvPr id="6"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第五部分  年报问答</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3</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9" name="Rectangle 3"/>
          <p:cNvSpPr txBox="1">
            <a:spLocks noChangeArrowheads="1"/>
          </p:cNvSpPr>
          <p:nvPr/>
        </p:nvSpPr>
        <p:spPr>
          <a:xfrm>
            <a:off x="1116013" y="1196975"/>
            <a:ext cx="7200900" cy="4518025"/>
          </a:xfrm>
          <a:prstGeom prst="rect">
            <a:avLst/>
          </a:prstGeom>
        </p:spPr>
        <p:txBody>
          <a:bodyPr vert="horz" lIns="91440" tIns="45720" rIns="91440" bIns="45720" rtlCol="0">
            <a:normAutofit/>
          </a:bodyPr>
          <a:lstStyle/>
          <a:p>
            <a:pPr marL="0" marR="0" lvl="0" indent="0" defTabSz="914400" rtl="0" eaLnBrk="1" fontAlgn="auto" latinLnBrk="0" hangingPunct="1">
              <a:lnSpc>
                <a:spcPct val="90000"/>
              </a:lnSpc>
              <a:spcBef>
                <a:spcPct val="20000"/>
              </a:spcBef>
              <a:spcAft>
                <a:spcPts val="0"/>
              </a:spcAft>
              <a:buClrTx/>
              <a:buSzTx/>
              <a:buFontTx/>
              <a:buNone/>
              <a:defRPr/>
            </a:pPr>
            <a:r>
              <a:rPr kumimoji="0" lang="zh-CN" altLang="en-US" sz="3200" b="1" i="0" u="none" strike="noStrike" kern="1200" cap="none" spc="0" normalizeH="0" baseline="0" noProof="0" dirty="0" smtClean="0">
                <a:ln>
                  <a:noFill/>
                </a:ln>
                <a:solidFill>
                  <a:srgbClr val="FD0903"/>
                </a:solidFill>
                <a:effectLst/>
                <a:uLnTx/>
                <a:uFillTx/>
                <a:latin typeface="+mn-lt"/>
                <a:ea typeface="+mn-ea"/>
                <a:cs typeface="+mn-cs"/>
              </a:rPr>
              <a:t>问题二</a:t>
            </a:r>
            <a:r>
              <a:rPr kumimoji="0" lang="zh-CN" altLang="en-US" sz="2800" b="1" i="0" u="none" strike="noStrike" kern="1200" cap="none" spc="0" normalizeH="0" baseline="0" noProof="0" dirty="0" smtClean="0">
                <a:ln>
                  <a:noFill/>
                </a:ln>
                <a:solidFill>
                  <a:srgbClr val="FD0903"/>
                </a:solidFill>
                <a:effectLst/>
                <a:uLnTx/>
                <a:uFillTx/>
                <a:latin typeface="+mn-lt"/>
                <a:ea typeface="+mn-ea"/>
                <a:cs typeface="+mn-cs"/>
              </a:rPr>
              <a:t>（续）：</a:t>
            </a:r>
            <a:r>
              <a:rPr kumimoji="0" lang="zh-CN" altLang="en-US" sz="2800" b="1" i="0" u="none" strike="noStrike" kern="1200" cap="none" spc="0" normalizeH="0" baseline="0" noProof="0" dirty="0" smtClean="0">
                <a:ln>
                  <a:noFill/>
                </a:ln>
                <a:solidFill>
                  <a:schemeClr val="tx1">
                    <a:tint val="75000"/>
                  </a:schemeClr>
                </a:solidFill>
                <a:effectLst/>
                <a:uLnTx/>
                <a:uFillTx/>
                <a:latin typeface="+mn-lt"/>
                <a:ea typeface="+mn-ea"/>
                <a:cs typeface="+mn-cs"/>
              </a:rPr>
              <a:t> </a:t>
            </a:r>
            <a:endParaRPr kumimoji="0" lang="en-US" altLang="zh-CN" sz="2800" b="1" i="0" u="none" strike="noStrike" kern="1200" cap="none" spc="0" normalizeH="0" baseline="0" noProof="0" dirty="0" smtClean="0">
              <a:ln>
                <a:noFill/>
              </a:ln>
              <a:solidFill>
                <a:schemeClr val="tx1">
                  <a:tint val="75000"/>
                </a:schemeClr>
              </a:solidFill>
              <a:effectLst/>
              <a:uLnTx/>
              <a:uFillTx/>
              <a:latin typeface="+mn-lt"/>
              <a:ea typeface="+mn-ea"/>
              <a:cs typeface="+mn-cs"/>
            </a:endParaRPr>
          </a:p>
          <a:p>
            <a:pPr marL="0" marR="0" lvl="0" indent="0" defTabSz="914400" rtl="0" eaLnBrk="1" fontAlgn="auto" latinLnBrk="0" hangingPunct="1">
              <a:lnSpc>
                <a:spcPct val="9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solidFill>
                  <a:schemeClr val="tx1">
                    <a:tint val="75000"/>
                  </a:schemeClr>
                </a:solidFill>
                <a:effectLst/>
                <a:uLnTx/>
                <a:uFillTx/>
                <a:latin typeface="+mn-lt"/>
                <a:ea typeface="+mn-ea"/>
                <a:cs typeface="+mn-cs"/>
              </a:rPr>
              <a:t>            </a:t>
            </a:r>
            <a:r>
              <a:rPr kumimoji="0" lang="en-US" altLang="zh-CN" sz="2800" b="1" i="0" u="none" strike="noStrike" kern="1200" cap="none" spc="0" normalizeH="0" baseline="0" noProof="0" dirty="0" smtClean="0">
                <a:ln>
                  <a:noFill/>
                </a:ln>
                <a:effectLst/>
                <a:uLnTx/>
                <a:uFillTx/>
                <a:latin typeface="+mn-lt"/>
                <a:ea typeface="+mn-ea"/>
                <a:cs typeface="+mn-cs"/>
              </a:rPr>
              <a:t>3</a:t>
            </a:r>
            <a:r>
              <a:rPr kumimoji="0" lang="zh-CN" altLang="en-US" sz="2800" b="1" i="0" u="none" strike="noStrike" kern="1200" cap="none" spc="0" normalizeH="0" baseline="0" noProof="0" dirty="0" smtClean="0">
                <a:ln>
                  <a:noFill/>
                </a:ln>
                <a:effectLst/>
                <a:uLnTx/>
                <a:uFillTx/>
                <a:latin typeface="+mn-lt"/>
                <a:ea typeface="+mn-ea"/>
                <a:cs typeface="+mn-cs"/>
              </a:rPr>
              <a:t>、编号（</a:t>
            </a:r>
            <a:r>
              <a:rPr kumimoji="0" lang="en-US" altLang="zh-CN" sz="2800" b="1" i="0" u="none" strike="noStrike" kern="1200" cap="none" spc="0" normalizeH="0" baseline="0" noProof="0" dirty="0" smtClean="0">
                <a:ln>
                  <a:noFill/>
                </a:ln>
                <a:effectLst/>
                <a:uLnTx/>
                <a:uFillTx/>
                <a:latin typeface="+mn-lt"/>
                <a:ea typeface="+mn-ea"/>
                <a:cs typeface="+mn-cs"/>
              </a:rPr>
              <a:t>30</a:t>
            </a:r>
            <a:r>
              <a:rPr kumimoji="0" lang="zh-CN" altLang="en-US" sz="2800" b="1" i="0" u="none" strike="noStrike" kern="1200" cap="none" spc="0" normalizeH="0" baseline="0" noProof="0" dirty="0" smtClean="0">
                <a:ln>
                  <a:noFill/>
                </a:ln>
                <a:effectLst/>
                <a:uLnTx/>
                <a:uFillTx/>
                <a:latin typeface="+mn-lt"/>
                <a:ea typeface="+mn-ea"/>
                <a:cs typeface="+mn-cs"/>
              </a:rPr>
              <a:t>）“人员劳务费”，除项</a:t>
            </a:r>
            <a:endParaRPr kumimoji="0" lang="en-US" altLang="zh-CN" sz="2800" b="1"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30000"/>
              </a:lnSpc>
              <a:spcBef>
                <a:spcPct val="0"/>
              </a:spcBef>
              <a:spcAft>
                <a:spcPts val="0"/>
              </a:spcAft>
              <a:buClrTx/>
              <a:buSzTx/>
              <a:buFontTx/>
              <a:buNone/>
              <a:defRPr/>
            </a:pPr>
            <a:r>
              <a:rPr kumimoji="0" lang="en-US" altLang="zh-CN" sz="2800" b="1" i="0" u="none" strike="noStrike" kern="1200" cap="none" spc="0" normalizeH="0" baseline="0" noProof="0" dirty="0" smtClean="0">
                <a:ln>
                  <a:noFill/>
                </a:ln>
                <a:effectLst/>
                <a:uLnTx/>
                <a:uFillTx/>
                <a:latin typeface="+mn-lt"/>
                <a:ea typeface="+mn-ea"/>
                <a:cs typeface="+mn-cs"/>
              </a:rPr>
              <a:t>                 </a:t>
            </a:r>
            <a:r>
              <a:rPr kumimoji="0" lang="zh-CN" altLang="en-US" sz="2800" b="1" i="0" u="none" strike="noStrike" kern="1200" cap="none" spc="0" normalizeH="0" baseline="0" noProof="0" dirty="0" smtClean="0">
                <a:ln>
                  <a:noFill/>
                </a:ln>
                <a:effectLst/>
                <a:uLnTx/>
                <a:uFillTx/>
                <a:latin typeface="+mn-lt"/>
                <a:ea typeface="+mn-ea"/>
                <a:cs typeface="+mn-cs"/>
              </a:rPr>
              <a:t>目运行必要的人员劳务、评审费支</a:t>
            </a:r>
            <a:endParaRPr kumimoji="0" lang="en-US" altLang="zh-CN" sz="2800" b="1"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30000"/>
              </a:lnSpc>
              <a:spcBef>
                <a:spcPct val="0"/>
              </a:spcBef>
              <a:spcAft>
                <a:spcPts val="0"/>
              </a:spcAft>
              <a:buClrTx/>
              <a:buSzTx/>
              <a:buFontTx/>
              <a:buNone/>
              <a:defRPr/>
            </a:pPr>
            <a:r>
              <a:rPr kumimoji="0" lang="en-US" altLang="zh-CN" sz="2800" b="1" i="0" u="none" strike="noStrike" kern="1200" cap="none" spc="0" normalizeH="0" baseline="0" noProof="0" dirty="0" smtClean="0">
                <a:ln>
                  <a:noFill/>
                </a:ln>
                <a:effectLst/>
                <a:uLnTx/>
                <a:uFillTx/>
                <a:latin typeface="+mn-lt"/>
                <a:ea typeface="+mn-ea"/>
                <a:cs typeface="+mn-cs"/>
              </a:rPr>
              <a:t>                 </a:t>
            </a:r>
            <a:r>
              <a:rPr kumimoji="0" lang="zh-CN" altLang="en-US" sz="2800" b="1" i="0" u="none" strike="noStrike" kern="1200" cap="none" spc="0" normalizeH="0" baseline="0" noProof="0" dirty="0" smtClean="0">
                <a:ln>
                  <a:noFill/>
                </a:ln>
                <a:effectLst/>
                <a:uLnTx/>
                <a:uFillTx/>
                <a:latin typeface="+mn-lt"/>
                <a:ea typeface="+mn-ea"/>
                <a:cs typeface="+mn-cs"/>
              </a:rPr>
              <a:t>出外，还应包括科研人员工资的部</a:t>
            </a:r>
            <a:endParaRPr kumimoji="0" lang="en-US" altLang="zh-CN" sz="28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30000"/>
              </a:lnSpc>
              <a:spcBef>
                <a:spcPct val="0"/>
              </a:spcBef>
              <a:spcAft>
                <a:spcPts val="0"/>
              </a:spcAft>
              <a:buClrTx/>
              <a:buSzTx/>
              <a:buFontTx/>
              <a:buNone/>
              <a:defRPr/>
            </a:pPr>
            <a:r>
              <a:rPr lang="en-US" altLang="zh-CN" sz="2800" b="1" dirty="0" smtClean="0"/>
              <a:t>                  </a:t>
            </a:r>
            <a:r>
              <a:rPr kumimoji="0" lang="zh-CN" altLang="en-US" sz="2800" b="1" i="0" u="none" strike="noStrike" kern="1200" cap="none" spc="0" normalizeH="0" baseline="0" noProof="0" dirty="0" smtClean="0">
                <a:ln>
                  <a:noFill/>
                </a:ln>
                <a:effectLst/>
                <a:uLnTx/>
                <a:uFillTx/>
                <a:latin typeface="+mn-lt"/>
                <a:ea typeface="+mn-ea"/>
                <a:cs typeface="+mn-cs"/>
              </a:rPr>
              <a:t>分；</a:t>
            </a:r>
          </a:p>
          <a:p>
            <a:pPr marL="0" marR="0" lvl="0" indent="0" algn="ctr" defTabSz="914400" rtl="0" eaLnBrk="1" fontAlgn="auto" latinLnBrk="0" hangingPunct="1">
              <a:lnSpc>
                <a:spcPct val="130000"/>
              </a:lnSpc>
              <a:spcBef>
                <a:spcPct val="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a:t>
            </a:r>
            <a:r>
              <a:rPr kumimoji="0" lang="zh-CN" altLang="en-US" sz="2800" b="1" i="0" u="none" strike="noStrike" kern="1200" cap="none" spc="0" normalizeH="0" noProof="0" dirty="0" smtClean="0">
                <a:ln>
                  <a:noFill/>
                </a:ln>
                <a:effectLst/>
                <a:uLnTx/>
                <a:uFillTx/>
                <a:latin typeface="+mn-lt"/>
                <a:ea typeface="+mn-ea"/>
                <a:cs typeface="+mn-cs"/>
              </a:rPr>
              <a:t>  </a:t>
            </a:r>
            <a:r>
              <a:rPr kumimoji="0" lang="en-US" altLang="zh-CN" sz="2800" b="1" i="0" u="none" strike="noStrike" kern="1200" cap="none" spc="0" normalizeH="0" baseline="0" noProof="0" dirty="0" smtClean="0">
                <a:ln>
                  <a:noFill/>
                </a:ln>
                <a:effectLst/>
                <a:uLnTx/>
                <a:uFillTx/>
                <a:latin typeface="+mn-lt"/>
                <a:ea typeface="+mn-ea"/>
                <a:cs typeface="+mn-cs"/>
              </a:rPr>
              <a:t>4</a:t>
            </a:r>
            <a:r>
              <a:rPr kumimoji="0" lang="zh-CN" altLang="en-US" sz="2800" b="1" i="0" u="none" strike="noStrike" kern="1200" cap="none" spc="0" normalizeH="0" baseline="0" noProof="0" dirty="0" smtClean="0">
                <a:ln>
                  <a:noFill/>
                </a:ln>
                <a:effectLst/>
                <a:uLnTx/>
                <a:uFillTx/>
                <a:latin typeface="+mn-lt"/>
                <a:ea typeface="+mn-ea"/>
                <a:cs typeface="+mn-cs"/>
              </a:rPr>
              <a:t>、编号（</a:t>
            </a:r>
            <a:r>
              <a:rPr kumimoji="0" lang="en-US" altLang="zh-CN" sz="2800" b="1" i="0" u="none" strike="noStrike" kern="1200" cap="none" spc="0" normalizeH="0" baseline="0" noProof="0" dirty="0" smtClean="0">
                <a:ln>
                  <a:noFill/>
                </a:ln>
                <a:effectLst/>
                <a:uLnTx/>
                <a:uFillTx/>
                <a:latin typeface="+mn-lt"/>
                <a:ea typeface="+mn-ea"/>
                <a:cs typeface="+mn-cs"/>
              </a:rPr>
              <a:t>45</a:t>
            </a:r>
            <a:r>
              <a:rPr kumimoji="0" lang="zh-CN" altLang="en-US" sz="2800" b="1" i="0" u="none" strike="noStrike" kern="1200" cap="none" spc="0" normalizeH="0" baseline="0" noProof="0" dirty="0" smtClean="0">
                <a:ln>
                  <a:noFill/>
                </a:ln>
                <a:effectLst/>
                <a:uLnTx/>
                <a:uFillTx/>
                <a:latin typeface="+mn-lt"/>
                <a:ea typeface="+mn-ea"/>
                <a:cs typeface="+mn-cs"/>
              </a:rPr>
              <a:t>）“在岗人员人均年工</a:t>
            </a:r>
            <a:endParaRPr kumimoji="0" lang="en-US" altLang="zh-CN" sz="28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30000"/>
              </a:lnSpc>
              <a:spcBef>
                <a:spcPct val="0"/>
              </a:spcBef>
              <a:spcAft>
                <a:spcPts val="0"/>
              </a:spcAft>
              <a:buClrTx/>
              <a:buSzTx/>
              <a:buFontTx/>
              <a:buNone/>
              <a:defRPr/>
            </a:pPr>
            <a:r>
              <a:rPr lang="en-US" altLang="zh-CN" sz="2800" b="1" dirty="0" smtClean="0"/>
              <a:t>                   </a:t>
            </a:r>
            <a:r>
              <a:rPr kumimoji="0" lang="zh-CN" altLang="en-US" sz="2800" b="1" i="0" u="none" strike="noStrike" kern="1200" cap="none" spc="0" normalizeH="0" baseline="0" noProof="0" dirty="0" smtClean="0">
                <a:ln>
                  <a:noFill/>
                </a:ln>
                <a:effectLst/>
                <a:uLnTx/>
                <a:uFillTx/>
                <a:latin typeface="+mn-lt"/>
                <a:ea typeface="+mn-ea"/>
                <a:cs typeface="+mn-cs"/>
              </a:rPr>
              <a:t>资”，应控制在</a:t>
            </a:r>
            <a:r>
              <a:rPr kumimoji="0" lang="en-US" altLang="zh-CN" sz="2800" b="1" i="0" u="none" strike="noStrike" kern="1200" cap="none" spc="0" normalizeH="0" baseline="0" noProof="0" dirty="0" smtClean="0">
                <a:ln>
                  <a:noFill/>
                </a:ln>
                <a:effectLst/>
                <a:uLnTx/>
                <a:uFillTx/>
                <a:latin typeface="+mn-lt"/>
                <a:ea typeface="+mn-ea"/>
                <a:cs typeface="+mn-cs"/>
              </a:rPr>
              <a:t>10</a:t>
            </a:r>
            <a:r>
              <a:rPr kumimoji="0" lang="zh-CN" altLang="en-US" sz="2800" b="1" i="0" u="none" strike="noStrike" kern="1200" cap="none" spc="0" normalizeH="0" baseline="0" noProof="0" dirty="0" smtClean="0">
                <a:ln>
                  <a:noFill/>
                </a:ln>
                <a:effectLst/>
                <a:uLnTx/>
                <a:uFillTx/>
                <a:latin typeface="+mn-lt"/>
                <a:ea typeface="+mn-ea"/>
                <a:cs typeface="+mn-cs"/>
              </a:rPr>
              <a:t>千元至</a:t>
            </a:r>
            <a:r>
              <a:rPr kumimoji="0" lang="en-US" altLang="zh-CN" sz="2800" b="1" i="0" u="none" strike="noStrike" kern="1200" cap="none" spc="0" normalizeH="0" baseline="0" noProof="0" dirty="0" smtClean="0">
                <a:ln>
                  <a:noFill/>
                </a:ln>
                <a:effectLst/>
                <a:uLnTx/>
                <a:uFillTx/>
                <a:latin typeface="+mn-lt"/>
                <a:ea typeface="+mn-ea"/>
                <a:cs typeface="+mn-cs"/>
              </a:rPr>
              <a:t>40</a:t>
            </a:r>
            <a:r>
              <a:rPr kumimoji="0" lang="zh-CN" altLang="en-US" sz="2800" b="1" i="0" u="none" strike="noStrike" kern="1200" cap="none" spc="0" normalizeH="0" baseline="0" noProof="0" dirty="0" smtClean="0">
                <a:ln>
                  <a:noFill/>
                </a:ln>
                <a:effectLst/>
                <a:uLnTx/>
                <a:uFillTx/>
                <a:latin typeface="+mn-lt"/>
                <a:ea typeface="+mn-ea"/>
                <a:cs typeface="+mn-cs"/>
              </a:rPr>
              <a:t>千元之</a:t>
            </a:r>
            <a:endParaRPr kumimoji="0" lang="en-US" altLang="zh-CN" sz="28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30000"/>
              </a:lnSpc>
              <a:spcBef>
                <a:spcPct val="0"/>
              </a:spcBef>
              <a:spcAft>
                <a:spcPts val="0"/>
              </a:spcAft>
              <a:buClrTx/>
              <a:buSzTx/>
              <a:buFontTx/>
              <a:buNone/>
              <a:defRPr/>
            </a:pPr>
            <a:r>
              <a:rPr lang="en-US" altLang="zh-CN" sz="2800" b="1" dirty="0" smtClean="0"/>
              <a:t>                   </a:t>
            </a:r>
            <a:r>
              <a:rPr kumimoji="0" lang="zh-CN" altLang="en-US" sz="2800" b="1" i="0" u="none" strike="noStrike" kern="1200" cap="none" spc="0" normalizeH="0" baseline="0" noProof="0" dirty="0" smtClean="0">
                <a:ln>
                  <a:noFill/>
                </a:ln>
                <a:effectLst/>
                <a:uLnTx/>
                <a:uFillTx/>
                <a:latin typeface="+mn-lt"/>
                <a:ea typeface="+mn-ea"/>
                <a:cs typeface="+mn-cs"/>
              </a:rPr>
              <a:t>间。</a:t>
            </a: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
        <p:nvSpPr>
          <p:cNvPr id="6"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第五部分  年报问答</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4</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9" name="Rectangle 3"/>
          <p:cNvSpPr txBox="1">
            <a:spLocks noChangeArrowheads="1"/>
          </p:cNvSpPr>
          <p:nvPr/>
        </p:nvSpPr>
        <p:spPr>
          <a:xfrm>
            <a:off x="900113" y="1052513"/>
            <a:ext cx="7272337" cy="4897437"/>
          </a:xfrm>
          <a:prstGeom prst="rect">
            <a:avLst/>
          </a:prstGeom>
        </p:spPr>
        <p:txBody>
          <a:bodyPr vert="horz" lIns="91440" tIns="45720" rIns="91440" bIns="45720" rtlCol="0">
            <a:normAutofit/>
          </a:bodyPr>
          <a:lstStyle/>
          <a:p>
            <a:pPr marL="0" marR="0" lvl="0" indent="0" defTabSz="914400" rtl="0" eaLnBrk="1" fontAlgn="auto" latinLnBrk="0" hangingPunct="1">
              <a:lnSpc>
                <a:spcPct val="120000"/>
              </a:lnSpc>
              <a:spcBef>
                <a:spcPct val="0"/>
              </a:spcBef>
              <a:spcAft>
                <a:spcPts val="0"/>
              </a:spcAft>
              <a:buClrTx/>
              <a:buSzTx/>
              <a:buFontTx/>
              <a:buNone/>
              <a:defRPr/>
            </a:pPr>
            <a:r>
              <a:rPr kumimoji="0" lang="zh-CN" altLang="en-US" sz="3200" b="1" i="0" u="none" strike="noStrike" kern="1200" cap="none" spc="0" normalizeH="0" baseline="0" noProof="0" dirty="0" smtClean="0">
                <a:ln>
                  <a:noFill/>
                </a:ln>
                <a:solidFill>
                  <a:srgbClr val="FD0903"/>
                </a:solidFill>
                <a:effectLst/>
                <a:uLnTx/>
                <a:uFillTx/>
                <a:latin typeface="+mn-lt"/>
                <a:ea typeface="+mn-ea"/>
                <a:cs typeface="+mn-cs"/>
              </a:rPr>
              <a:t>问题三：</a:t>
            </a:r>
            <a:endParaRPr kumimoji="0" lang="en-US" altLang="zh-CN" sz="3200" b="1"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ct val="120000"/>
              </a:lnSpc>
              <a:spcBef>
                <a:spcPct val="0"/>
              </a:spcBef>
              <a:spcAft>
                <a:spcPts val="0"/>
              </a:spcAft>
              <a:buClrTx/>
              <a:buSzTx/>
              <a:buFontTx/>
              <a:buNone/>
              <a:defRPr/>
            </a:pPr>
            <a:r>
              <a:rPr lang="en-US" altLang="zh-CN" sz="3200" b="1" dirty="0" smtClean="0">
                <a:solidFill>
                  <a:srgbClr val="FD0903"/>
                </a:solidFill>
              </a:rPr>
              <a:t>         </a:t>
            </a:r>
            <a:r>
              <a:rPr kumimoji="0" lang="zh-CN" altLang="en-US" sz="2800" b="1" i="0" u="none" strike="noStrike" kern="1200" cap="none" spc="0" normalizeH="0" baseline="0" noProof="0" dirty="0" smtClean="0">
                <a:ln>
                  <a:noFill/>
                </a:ln>
                <a:effectLst/>
                <a:uLnTx/>
                <a:uFillTx/>
                <a:latin typeface="+mn-lt"/>
                <a:ea typeface="+mn-ea"/>
                <a:cs typeface="+mn-cs"/>
              </a:rPr>
              <a:t>表</a:t>
            </a:r>
            <a:r>
              <a:rPr kumimoji="0" lang="en-US" altLang="zh-CN" sz="2800" b="1" i="0" u="none" strike="noStrike" kern="1200" cap="none" spc="0" normalizeH="0" baseline="0" noProof="0" dirty="0" smtClean="0">
                <a:ln>
                  <a:noFill/>
                </a:ln>
                <a:effectLst/>
                <a:uLnTx/>
                <a:uFillTx/>
                <a:latin typeface="+mn-lt"/>
                <a:ea typeface="+mn-ea"/>
                <a:cs typeface="+mn-cs"/>
              </a:rPr>
              <a:t>3 </a:t>
            </a:r>
            <a:r>
              <a:rPr kumimoji="0" lang="zh-CN" altLang="en-US" sz="2800" b="1" i="0" u="none" strike="noStrike" kern="1200" cap="none" spc="0" normalizeH="0" baseline="0" noProof="0" dirty="0" smtClean="0">
                <a:ln>
                  <a:noFill/>
                </a:ln>
                <a:effectLst/>
                <a:uLnTx/>
                <a:uFillTx/>
                <a:latin typeface="+mn-lt"/>
                <a:ea typeface="+mn-ea"/>
                <a:cs typeface="+mn-cs"/>
              </a:rPr>
              <a:t>应该注意的问题是什么？</a:t>
            </a:r>
            <a:endParaRPr kumimoji="0" lang="en-US" altLang="zh-CN" sz="28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20000"/>
              </a:lnSpc>
              <a:spcBef>
                <a:spcPct val="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答：</a:t>
            </a:r>
            <a:r>
              <a:rPr kumimoji="0" lang="en-US" altLang="zh-CN" sz="2800" b="1" i="0" u="none" strike="noStrike" kern="1200" cap="none" spc="0" normalizeH="0" baseline="0" noProof="0" dirty="0" smtClean="0">
                <a:ln>
                  <a:noFill/>
                </a:ln>
                <a:effectLst/>
                <a:uLnTx/>
                <a:uFillTx/>
                <a:latin typeface="+mn-lt"/>
                <a:ea typeface="+mn-ea"/>
                <a:cs typeface="+mn-cs"/>
              </a:rPr>
              <a:t>1</a:t>
            </a:r>
            <a:r>
              <a:rPr kumimoji="0" lang="zh-CN" altLang="en-US" sz="2800" b="1" i="0" u="none" strike="noStrike" kern="1200" cap="none" spc="0" normalizeH="0" baseline="0" noProof="0" dirty="0" smtClean="0">
                <a:ln>
                  <a:noFill/>
                </a:ln>
                <a:effectLst/>
                <a:uLnTx/>
                <a:uFillTx/>
                <a:latin typeface="+mn-lt"/>
                <a:ea typeface="+mn-ea"/>
                <a:cs typeface="+mn-cs"/>
              </a:rPr>
              <a:t>、</a:t>
            </a:r>
            <a:r>
              <a:rPr kumimoji="0" lang="en-US" altLang="zh-CN" sz="2800" b="1" i="0" u="none" strike="noStrike" kern="1200" cap="none" spc="0" normalizeH="0" baseline="0" noProof="0" dirty="0" smtClean="0">
                <a:ln>
                  <a:noFill/>
                </a:ln>
                <a:effectLst/>
                <a:uLnTx/>
                <a:uFillTx/>
                <a:latin typeface="+mn-lt"/>
                <a:ea typeface="+mn-ea"/>
                <a:cs typeface="+mn-cs"/>
              </a:rPr>
              <a:t>L1“</a:t>
            </a:r>
            <a:r>
              <a:rPr kumimoji="0" lang="zh-CN" altLang="en-US" sz="2800" b="1" i="0" u="none" strike="noStrike" kern="1200" cap="none" spc="0" normalizeH="0" baseline="0" noProof="0" dirty="0" smtClean="0">
                <a:ln>
                  <a:noFill/>
                </a:ln>
                <a:effectLst/>
                <a:uLnTx/>
                <a:uFillTx/>
                <a:latin typeface="+mn-lt"/>
                <a:ea typeface="+mn-ea"/>
                <a:cs typeface="+mn-cs"/>
              </a:rPr>
              <a:t>机构数”，不能重复统计；</a:t>
            </a:r>
          </a:p>
          <a:p>
            <a:pPr marL="0" marR="0" lvl="0" indent="0" algn="ctr" defTabSz="914400" rtl="0" eaLnBrk="1" fontAlgn="auto" latinLnBrk="0" hangingPunct="1">
              <a:lnSpc>
                <a:spcPct val="120000"/>
              </a:lnSpc>
              <a:spcBef>
                <a:spcPct val="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a:t>
            </a:r>
            <a:r>
              <a:rPr kumimoji="0" lang="en-US" altLang="zh-CN" sz="2800" b="1" i="0" u="none" strike="noStrike" kern="1200" cap="none" spc="0" normalizeH="0" baseline="0" noProof="0" dirty="0" smtClean="0">
                <a:ln>
                  <a:noFill/>
                </a:ln>
                <a:effectLst/>
                <a:uLnTx/>
                <a:uFillTx/>
                <a:latin typeface="+mn-lt"/>
                <a:ea typeface="+mn-ea"/>
                <a:cs typeface="+mn-cs"/>
              </a:rPr>
              <a:t>2</a:t>
            </a:r>
            <a:r>
              <a:rPr kumimoji="0" lang="zh-CN" altLang="en-US" sz="2800" b="1" i="0" u="none" strike="noStrike" kern="1200" cap="none" spc="0" normalizeH="0" baseline="0" noProof="0" dirty="0" smtClean="0">
                <a:ln>
                  <a:noFill/>
                </a:ln>
                <a:effectLst/>
                <a:uLnTx/>
                <a:uFillTx/>
                <a:latin typeface="+mn-lt"/>
                <a:ea typeface="+mn-ea"/>
                <a:cs typeface="+mn-cs"/>
              </a:rPr>
              <a:t>、</a:t>
            </a:r>
            <a:r>
              <a:rPr kumimoji="0" lang="en-US" altLang="zh-CN" sz="2800" b="1" i="0" u="none" strike="noStrike" kern="1200" cap="none" spc="0" normalizeH="0" baseline="0" noProof="0" dirty="0" smtClean="0">
                <a:ln>
                  <a:noFill/>
                </a:ln>
                <a:effectLst/>
                <a:uLnTx/>
                <a:uFillTx/>
                <a:latin typeface="+mn-lt"/>
                <a:ea typeface="+mn-ea"/>
                <a:cs typeface="+mn-cs"/>
              </a:rPr>
              <a:t>L5“</a:t>
            </a:r>
            <a:r>
              <a:rPr kumimoji="0" lang="zh-CN" altLang="en-US" sz="2800" b="1" i="0" u="none" strike="noStrike" kern="1200" cap="none" spc="0" normalizeH="0" baseline="0" noProof="0" dirty="0" smtClean="0">
                <a:ln>
                  <a:noFill/>
                </a:ln>
                <a:effectLst/>
                <a:uLnTx/>
                <a:uFillTx/>
                <a:latin typeface="+mn-lt"/>
                <a:ea typeface="+mn-ea"/>
                <a:cs typeface="+mn-cs"/>
              </a:rPr>
              <a:t>科技活动人员”，既不能等于</a:t>
            </a:r>
            <a:r>
              <a:rPr kumimoji="0" lang="en-US" altLang="zh-CN" sz="2800" b="1" i="0" u="none" strike="noStrike" kern="1200" cap="none" spc="0" normalizeH="0" baseline="0" noProof="0" dirty="0" smtClean="0">
                <a:ln>
                  <a:noFill/>
                </a:ln>
                <a:effectLst/>
                <a:uLnTx/>
                <a:uFillTx/>
                <a:latin typeface="+mn-lt"/>
                <a:ea typeface="+mn-ea"/>
                <a:cs typeface="+mn-cs"/>
              </a:rPr>
              <a:t>L2</a:t>
            </a:r>
            <a:r>
              <a:rPr kumimoji="0" lang="zh-CN" altLang="en-US" sz="2800" b="1" i="0" u="none" strike="noStrike" kern="1200" cap="none" spc="0" normalizeH="0" baseline="0" noProof="0" dirty="0" smtClean="0">
                <a:ln>
                  <a:noFill/>
                </a:ln>
                <a:effectLst/>
                <a:uLnTx/>
                <a:uFillTx/>
                <a:latin typeface="+mn-lt"/>
                <a:ea typeface="+mn-ea"/>
                <a:cs typeface="+mn-cs"/>
              </a:rPr>
              <a:t>，</a:t>
            </a:r>
          </a:p>
          <a:p>
            <a:pPr marL="0" marR="0" lvl="0" indent="0" algn="ctr" defTabSz="914400" rtl="0" eaLnBrk="1" fontAlgn="auto" latinLnBrk="0" hangingPunct="1">
              <a:lnSpc>
                <a:spcPct val="120000"/>
              </a:lnSpc>
              <a:spcBef>
                <a:spcPct val="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也不能大于或等于表</a:t>
            </a:r>
            <a:r>
              <a:rPr kumimoji="0" lang="en-US" altLang="zh-CN" sz="2800" b="1" i="0" u="none" strike="noStrike" kern="1200" cap="none" spc="0" normalizeH="0" baseline="0" noProof="0" dirty="0" smtClean="0">
                <a:ln>
                  <a:noFill/>
                </a:ln>
                <a:effectLst/>
                <a:uLnTx/>
                <a:uFillTx/>
                <a:latin typeface="+mn-lt"/>
                <a:ea typeface="+mn-ea"/>
                <a:cs typeface="+mn-cs"/>
              </a:rPr>
              <a:t>42</a:t>
            </a:r>
            <a:r>
              <a:rPr kumimoji="0" lang="zh-CN" altLang="en-US" sz="2800" b="1" i="0" u="none" strike="noStrike" kern="1200" cap="none" spc="0" normalizeH="0" baseline="0" noProof="0" dirty="0" smtClean="0">
                <a:ln>
                  <a:noFill/>
                </a:ln>
                <a:effectLst/>
                <a:uLnTx/>
                <a:uFillTx/>
                <a:latin typeface="+mn-lt"/>
                <a:ea typeface="+mn-ea"/>
                <a:cs typeface="+mn-cs"/>
              </a:rPr>
              <a:t>中的</a:t>
            </a:r>
            <a:r>
              <a:rPr kumimoji="0" lang="en-US" altLang="zh-CN" sz="2800" b="1" i="0" u="none" strike="noStrike" kern="1200" cap="none" spc="0" normalizeH="0" baseline="0" noProof="0" dirty="0" smtClean="0">
                <a:ln>
                  <a:noFill/>
                </a:ln>
                <a:effectLst/>
                <a:uLnTx/>
                <a:uFillTx/>
                <a:latin typeface="+mn-lt"/>
                <a:ea typeface="+mn-ea"/>
                <a:cs typeface="+mn-cs"/>
              </a:rPr>
              <a:t>L4</a:t>
            </a:r>
            <a:r>
              <a:rPr kumimoji="0" lang="zh-CN" altLang="en-US" sz="2800" b="1" i="0" u="none" strike="noStrike" kern="1200" cap="none" spc="0" normalizeH="0" baseline="0" noProof="0" dirty="0" smtClean="0">
                <a:ln>
                  <a:noFill/>
                </a:ln>
                <a:effectLst/>
                <a:uLnTx/>
                <a:uFillTx/>
                <a:latin typeface="+mn-lt"/>
                <a:ea typeface="+mn-ea"/>
                <a:cs typeface="+mn-cs"/>
              </a:rPr>
              <a:t>；</a:t>
            </a:r>
          </a:p>
          <a:p>
            <a:pPr marL="0" marR="0" lvl="0" indent="0" defTabSz="914400" rtl="0" eaLnBrk="1" fontAlgn="auto" latinLnBrk="0" hangingPunct="1">
              <a:lnSpc>
                <a:spcPct val="120000"/>
              </a:lnSpc>
              <a:spcBef>
                <a:spcPct val="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a:t>
            </a:r>
            <a:r>
              <a:rPr kumimoji="0" lang="en-US" altLang="zh-CN" sz="2800" b="1" i="0" u="none" strike="noStrike" kern="1200" cap="none" spc="0" normalizeH="0" baseline="0" noProof="0" dirty="0" smtClean="0">
                <a:ln>
                  <a:noFill/>
                </a:ln>
                <a:effectLst/>
                <a:uLnTx/>
                <a:uFillTx/>
                <a:latin typeface="+mn-lt"/>
                <a:ea typeface="+mn-ea"/>
                <a:cs typeface="+mn-cs"/>
              </a:rPr>
              <a:t>3</a:t>
            </a:r>
            <a:r>
              <a:rPr kumimoji="0" lang="zh-CN" altLang="en-US" sz="2800" b="1" i="0" u="none" strike="noStrike" kern="1200" cap="none" spc="0" normalizeH="0" baseline="0" noProof="0" dirty="0" smtClean="0">
                <a:ln>
                  <a:noFill/>
                </a:ln>
                <a:effectLst/>
                <a:uLnTx/>
                <a:uFillTx/>
                <a:latin typeface="+mn-lt"/>
                <a:ea typeface="+mn-ea"/>
                <a:cs typeface="+mn-cs"/>
              </a:rPr>
              <a:t>、</a:t>
            </a:r>
            <a:r>
              <a:rPr kumimoji="0" lang="en-US" altLang="zh-CN" sz="2800" b="1" i="0" u="none" strike="noStrike" kern="1200" cap="none" spc="0" normalizeH="0" baseline="0" noProof="0" dirty="0" smtClean="0">
                <a:ln>
                  <a:noFill/>
                </a:ln>
                <a:effectLst/>
                <a:uLnTx/>
                <a:uFillTx/>
                <a:latin typeface="+mn-lt"/>
                <a:ea typeface="+mn-ea"/>
                <a:cs typeface="+mn-cs"/>
              </a:rPr>
              <a:t>L11“</a:t>
            </a:r>
            <a:r>
              <a:rPr kumimoji="0" lang="zh-CN" altLang="en-US" sz="2800" b="1" i="0" u="none" strike="noStrike" kern="1200" cap="none" spc="0" normalizeH="0" baseline="0" noProof="0" dirty="0" smtClean="0">
                <a:ln>
                  <a:noFill/>
                </a:ln>
                <a:effectLst/>
                <a:uLnTx/>
                <a:uFillTx/>
                <a:latin typeface="+mn-lt"/>
                <a:ea typeface="+mn-ea"/>
                <a:cs typeface="+mn-cs"/>
              </a:rPr>
              <a:t>承担课题数”，不能大于或等于  </a:t>
            </a:r>
            <a:endParaRPr kumimoji="0" lang="en-US" altLang="zh-CN" sz="28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20000"/>
              </a:lnSpc>
              <a:spcBef>
                <a:spcPct val="0"/>
              </a:spcBef>
              <a:spcAft>
                <a:spcPts val="0"/>
              </a:spcAft>
              <a:buClrTx/>
              <a:buSzTx/>
              <a:buFontTx/>
              <a:buNone/>
              <a:defRPr/>
            </a:pPr>
            <a:r>
              <a:rPr lang="en-US" altLang="zh-CN" sz="2800" b="1" dirty="0" smtClean="0"/>
              <a:t>       </a:t>
            </a:r>
            <a:r>
              <a:rPr kumimoji="0" lang="zh-CN" altLang="en-US" sz="2800" b="1" i="0" u="none" strike="noStrike" kern="1200" cap="none" spc="0" normalizeH="0" baseline="0" noProof="0" dirty="0" smtClean="0">
                <a:ln>
                  <a:noFill/>
                </a:ln>
                <a:effectLst/>
                <a:uLnTx/>
                <a:uFillTx/>
                <a:latin typeface="+mn-lt"/>
                <a:ea typeface="+mn-ea"/>
                <a:cs typeface="+mn-cs"/>
              </a:rPr>
              <a:t>        表</a:t>
            </a:r>
            <a:r>
              <a:rPr kumimoji="0" lang="en-US" altLang="zh-CN" sz="2800" b="1" i="0" u="none" strike="noStrike" kern="1200" cap="none" spc="0" normalizeH="0" baseline="0" noProof="0" dirty="0" smtClean="0">
                <a:ln>
                  <a:noFill/>
                </a:ln>
                <a:effectLst/>
                <a:uLnTx/>
                <a:uFillTx/>
                <a:latin typeface="+mn-lt"/>
                <a:ea typeface="+mn-ea"/>
                <a:cs typeface="+mn-cs"/>
              </a:rPr>
              <a:t>42</a:t>
            </a:r>
            <a:r>
              <a:rPr kumimoji="0" lang="zh-CN" altLang="en-US" sz="2800" b="1" i="0" u="none" strike="noStrike" kern="1200" cap="none" spc="0" normalizeH="0" baseline="0" noProof="0" dirty="0" smtClean="0">
                <a:ln>
                  <a:noFill/>
                </a:ln>
                <a:effectLst/>
                <a:uLnTx/>
                <a:uFillTx/>
                <a:latin typeface="+mn-lt"/>
                <a:ea typeface="+mn-ea"/>
                <a:cs typeface="+mn-cs"/>
              </a:rPr>
              <a:t>中的</a:t>
            </a:r>
            <a:r>
              <a:rPr kumimoji="0" lang="en-US" altLang="zh-CN" sz="2800" b="1" i="0" u="none" strike="noStrike" kern="1200" cap="none" spc="0" normalizeH="0" baseline="0" noProof="0" dirty="0" smtClean="0">
                <a:ln>
                  <a:noFill/>
                </a:ln>
                <a:effectLst/>
                <a:uLnTx/>
                <a:uFillTx/>
                <a:latin typeface="+mn-lt"/>
                <a:ea typeface="+mn-ea"/>
                <a:cs typeface="+mn-cs"/>
              </a:rPr>
              <a:t>L1</a:t>
            </a:r>
            <a:r>
              <a:rPr kumimoji="0" lang="zh-CN" altLang="en-US" sz="2800" b="1" i="0" u="none" strike="noStrike" kern="1200" cap="none" spc="0" normalizeH="0" baseline="0" noProof="0" dirty="0" smtClean="0">
                <a:ln>
                  <a:noFill/>
                </a:ln>
                <a:effectLst/>
                <a:uLnTx/>
                <a:uFillTx/>
                <a:latin typeface="+mn-lt"/>
                <a:ea typeface="+mn-ea"/>
                <a:cs typeface="+mn-cs"/>
              </a:rPr>
              <a:t>；</a:t>
            </a:r>
          </a:p>
          <a:p>
            <a:pPr marL="0" marR="0" lvl="0" indent="0" algn="ctr" defTabSz="914400" rtl="0" eaLnBrk="1" fontAlgn="auto" latinLnBrk="0" hangingPunct="1">
              <a:lnSpc>
                <a:spcPct val="120000"/>
              </a:lnSpc>
              <a:spcBef>
                <a:spcPct val="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a:t>
            </a:r>
            <a:r>
              <a:rPr kumimoji="0" lang="en-US" altLang="zh-CN" sz="2800" b="1" i="0" u="none" strike="noStrike" kern="1200" cap="none" spc="0" normalizeH="0" baseline="0" noProof="0" dirty="0" smtClean="0">
                <a:ln>
                  <a:noFill/>
                </a:ln>
                <a:effectLst/>
                <a:uLnTx/>
                <a:uFillTx/>
                <a:latin typeface="+mn-lt"/>
                <a:ea typeface="+mn-ea"/>
                <a:cs typeface="+mn-cs"/>
              </a:rPr>
              <a:t>4</a:t>
            </a:r>
            <a:r>
              <a:rPr kumimoji="0" lang="zh-CN" altLang="en-US" sz="2800" b="1" i="0" u="none" strike="noStrike" kern="1200" cap="none" spc="0" normalizeH="0" baseline="0" noProof="0" dirty="0" smtClean="0">
                <a:ln>
                  <a:noFill/>
                </a:ln>
                <a:effectLst/>
                <a:uLnTx/>
                <a:uFillTx/>
                <a:latin typeface="+mn-lt"/>
                <a:ea typeface="+mn-ea"/>
                <a:cs typeface="+mn-cs"/>
              </a:rPr>
              <a:t>、</a:t>
            </a:r>
            <a:r>
              <a:rPr kumimoji="0" lang="en-US" altLang="zh-CN" sz="2800" b="1" i="0" u="none" strike="noStrike" kern="1200" cap="none" spc="0" normalizeH="0" baseline="0" noProof="0" dirty="0" smtClean="0">
                <a:ln>
                  <a:noFill/>
                </a:ln>
                <a:effectLst/>
                <a:uLnTx/>
                <a:uFillTx/>
                <a:latin typeface="+mn-lt"/>
                <a:ea typeface="+mn-ea"/>
                <a:cs typeface="+mn-cs"/>
              </a:rPr>
              <a:t>L12</a:t>
            </a:r>
            <a:r>
              <a:rPr kumimoji="0" lang="zh-CN" altLang="en-US" sz="2800" b="1" i="0" u="none" strike="noStrike" kern="1200" cap="none" spc="0" normalizeH="0" baseline="0" noProof="0" dirty="0" smtClean="0">
                <a:ln>
                  <a:noFill/>
                </a:ln>
                <a:effectLst/>
                <a:uLnTx/>
                <a:uFillTx/>
                <a:latin typeface="+mn-lt"/>
                <a:ea typeface="+mn-ea"/>
                <a:cs typeface="+mn-cs"/>
              </a:rPr>
              <a:t>、</a:t>
            </a:r>
            <a:r>
              <a:rPr kumimoji="0" lang="en-US" altLang="zh-CN" sz="2800" b="1" i="0" u="none" strike="noStrike" kern="1200" cap="none" spc="0" normalizeH="0" baseline="0" noProof="0" dirty="0" smtClean="0">
                <a:ln>
                  <a:noFill/>
                </a:ln>
                <a:effectLst/>
                <a:uLnTx/>
                <a:uFillTx/>
                <a:latin typeface="+mn-lt"/>
                <a:ea typeface="+mn-ea"/>
                <a:cs typeface="+mn-cs"/>
              </a:rPr>
              <a:t>L13</a:t>
            </a:r>
            <a:r>
              <a:rPr kumimoji="0" lang="zh-CN" altLang="en-US" sz="2800" b="1" i="0" u="none" strike="noStrike" kern="1200" cap="none" spc="0" normalizeH="0" baseline="0" noProof="0" dirty="0" smtClean="0">
                <a:ln>
                  <a:noFill/>
                </a:ln>
                <a:effectLst/>
                <a:uLnTx/>
                <a:uFillTx/>
                <a:latin typeface="+mn-lt"/>
                <a:ea typeface="+mn-ea"/>
                <a:cs typeface="+mn-cs"/>
              </a:rPr>
              <a:t>、</a:t>
            </a:r>
            <a:r>
              <a:rPr kumimoji="0" lang="en-US" altLang="zh-CN" sz="2800" b="1" i="0" u="none" strike="noStrike" kern="1200" cap="none" spc="0" normalizeH="0" baseline="0" noProof="0" dirty="0" smtClean="0">
                <a:ln>
                  <a:noFill/>
                </a:ln>
                <a:effectLst/>
                <a:uLnTx/>
                <a:uFillTx/>
                <a:latin typeface="+mn-lt"/>
                <a:ea typeface="+mn-ea"/>
                <a:cs typeface="+mn-cs"/>
              </a:rPr>
              <a:t>L14“</a:t>
            </a:r>
            <a:r>
              <a:rPr kumimoji="0" lang="zh-CN" altLang="en-US" sz="2800" b="1" i="0" u="none" strike="noStrike" kern="1200" cap="none" spc="0" normalizeH="0" baseline="0" noProof="0" dirty="0" smtClean="0">
                <a:ln>
                  <a:noFill/>
                </a:ln>
                <a:effectLst/>
                <a:uLnTx/>
                <a:uFillTx/>
                <a:latin typeface="+mn-lt"/>
                <a:ea typeface="+mn-ea"/>
                <a:cs typeface="+mn-cs"/>
              </a:rPr>
              <a:t>固定资产原值”，不</a:t>
            </a:r>
            <a:endParaRPr lang="en-US" altLang="zh-CN" sz="2800" b="1" dirty="0" smtClean="0"/>
          </a:p>
          <a:p>
            <a:pPr marL="0" marR="0" lvl="0" indent="0" defTabSz="914400" rtl="0" eaLnBrk="1" fontAlgn="auto" latinLnBrk="0" hangingPunct="1">
              <a:lnSpc>
                <a:spcPct val="120000"/>
              </a:lnSpc>
              <a:spcBef>
                <a:spcPct val="0"/>
              </a:spcBef>
              <a:spcAft>
                <a:spcPts val="0"/>
              </a:spcAft>
              <a:buClrTx/>
              <a:buSzTx/>
              <a:buFontTx/>
              <a:buNone/>
              <a:defRPr/>
            </a:pPr>
            <a:r>
              <a:rPr kumimoji="0" lang="en-US" altLang="zh-CN" sz="2800" b="1" i="0" u="none" strike="noStrike" kern="1200" cap="none" spc="0" normalizeH="0" noProof="0" dirty="0" smtClean="0">
                <a:ln>
                  <a:noFill/>
                </a:ln>
                <a:effectLst/>
                <a:uLnTx/>
                <a:uFillTx/>
                <a:latin typeface="+mn-lt"/>
                <a:ea typeface="+mn-ea"/>
                <a:cs typeface="+mn-cs"/>
              </a:rPr>
              <a:t>               </a:t>
            </a:r>
            <a:r>
              <a:rPr kumimoji="0" lang="zh-CN" altLang="en-US" sz="2800" b="1" i="0" u="none" strike="noStrike" kern="1200" cap="none" spc="0" normalizeH="0" baseline="0" noProof="0" dirty="0" smtClean="0">
                <a:ln>
                  <a:noFill/>
                </a:ln>
                <a:effectLst/>
                <a:uLnTx/>
                <a:uFillTx/>
                <a:latin typeface="+mn-lt"/>
                <a:ea typeface="+mn-ea"/>
                <a:cs typeface="+mn-cs"/>
              </a:rPr>
              <a:t>能各机构同时使用一个数值。</a:t>
            </a: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
        <p:nvSpPr>
          <p:cNvPr id="6"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第五部分  年报问答</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5</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9" name="Rectangle 3"/>
          <p:cNvSpPr txBox="1">
            <a:spLocks noChangeArrowheads="1"/>
          </p:cNvSpPr>
          <p:nvPr/>
        </p:nvSpPr>
        <p:spPr>
          <a:xfrm>
            <a:off x="827088" y="981075"/>
            <a:ext cx="7485062" cy="5256213"/>
          </a:xfrm>
          <a:prstGeom prst="rect">
            <a:avLst/>
          </a:prstGeom>
        </p:spPr>
        <p:txBody>
          <a:bodyPr vert="horz" lIns="91440" tIns="45720" rIns="91440" bIns="45720" rtlCol="0">
            <a:normAutofit lnSpcReduction="10000"/>
          </a:bodyPr>
          <a:lstStyle/>
          <a:p>
            <a:pPr marL="0" marR="0" lvl="0" indent="0" defTabSz="914400" rtl="0" eaLnBrk="1" fontAlgn="auto" latinLnBrk="0" hangingPunct="1">
              <a:lnSpc>
                <a:spcPct val="90000"/>
              </a:lnSpc>
              <a:spcBef>
                <a:spcPct val="20000"/>
              </a:spcBef>
              <a:spcAft>
                <a:spcPts val="0"/>
              </a:spcAft>
              <a:buClrTx/>
              <a:buSzTx/>
              <a:buFontTx/>
              <a:buNone/>
              <a:defRPr/>
            </a:pPr>
            <a:r>
              <a:rPr kumimoji="0" lang="zh-CN" altLang="en-US" sz="3200" b="1" i="0" u="none" strike="noStrike" kern="1200" cap="none" spc="0" normalizeH="0" baseline="0" noProof="0" dirty="0" smtClean="0">
                <a:ln>
                  <a:noFill/>
                </a:ln>
                <a:solidFill>
                  <a:srgbClr val="FD0903"/>
                </a:solidFill>
                <a:effectLst/>
                <a:uLnTx/>
                <a:uFillTx/>
                <a:latin typeface="+mn-lt"/>
                <a:ea typeface="+mn-ea"/>
                <a:cs typeface="+mn-cs"/>
              </a:rPr>
              <a:t>问题四：</a:t>
            </a:r>
            <a:endParaRPr kumimoji="0" lang="en-US" altLang="zh-CN" sz="3200" b="1"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ct val="90000"/>
              </a:lnSpc>
              <a:spcBef>
                <a:spcPct val="20000"/>
              </a:spcBef>
              <a:spcAft>
                <a:spcPts val="0"/>
              </a:spcAft>
              <a:buClrTx/>
              <a:buSzTx/>
              <a:buFontTx/>
              <a:buNone/>
              <a:defRPr/>
            </a:pPr>
            <a:r>
              <a:rPr lang="en-US" altLang="zh-CN" sz="3200" b="1" dirty="0" smtClean="0">
                <a:solidFill>
                  <a:srgbClr val="FD0903"/>
                </a:solidFill>
              </a:rPr>
              <a:t>         </a:t>
            </a:r>
            <a:r>
              <a:rPr kumimoji="0" lang="zh-CN" altLang="en-US" sz="2800" b="1" i="0" u="none" strike="noStrike" kern="1200" cap="none" spc="0" normalizeH="0" baseline="0" noProof="0" dirty="0" smtClean="0">
                <a:ln>
                  <a:noFill/>
                </a:ln>
                <a:effectLst/>
                <a:uLnTx/>
                <a:uFillTx/>
                <a:latin typeface="+mn-lt"/>
                <a:ea typeface="+mn-ea"/>
                <a:cs typeface="+mn-cs"/>
              </a:rPr>
              <a:t>表</a:t>
            </a:r>
            <a:r>
              <a:rPr kumimoji="0" lang="en-US" altLang="zh-CN" sz="2800" b="1" i="0" u="none" strike="noStrike" kern="1200" cap="none" spc="0" normalizeH="0" baseline="0" noProof="0" dirty="0" smtClean="0">
                <a:ln>
                  <a:noFill/>
                </a:ln>
                <a:effectLst/>
                <a:uLnTx/>
                <a:uFillTx/>
                <a:latin typeface="+mn-lt"/>
                <a:ea typeface="+mn-ea"/>
                <a:cs typeface="+mn-cs"/>
              </a:rPr>
              <a:t>4 </a:t>
            </a:r>
            <a:r>
              <a:rPr kumimoji="0" lang="zh-CN" altLang="en-US" sz="2800" b="1" i="0" u="none" strike="noStrike" kern="1200" cap="none" spc="0" normalizeH="0" baseline="0" noProof="0" dirty="0" smtClean="0">
                <a:ln>
                  <a:noFill/>
                </a:ln>
                <a:effectLst/>
                <a:uLnTx/>
                <a:uFillTx/>
                <a:latin typeface="+mn-lt"/>
                <a:ea typeface="+mn-ea"/>
                <a:cs typeface="+mn-cs"/>
              </a:rPr>
              <a:t>应该注意的问题是什么？</a:t>
            </a:r>
            <a:endParaRPr lang="en-US" altLang="zh-CN" sz="2800" b="1" dirty="0" smtClean="0"/>
          </a:p>
          <a:p>
            <a:pPr marL="0" marR="0" lvl="0" indent="0" defTabSz="914400" rtl="0" eaLnBrk="1" fontAlgn="auto" latinLnBrk="0" hangingPunct="1">
              <a:lnSpc>
                <a:spcPct val="9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答：</a:t>
            </a:r>
            <a:r>
              <a:rPr kumimoji="0" lang="en-US" altLang="zh-CN" sz="2800" b="1" i="0" u="none" strike="noStrike" kern="1200" cap="none" spc="0" normalizeH="0" baseline="0" noProof="0" dirty="0" smtClean="0">
                <a:ln>
                  <a:noFill/>
                </a:ln>
                <a:effectLst/>
                <a:uLnTx/>
                <a:uFillTx/>
                <a:latin typeface="+mn-lt"/>
                <a:ea typeface="+mn-ea"/>
                <a:cs typeface="+mn-cs"/>
              </a:rPr>
              <a:t>1</a:t>
            </a:r>
            <a:r>
              <a:rPr kumimoji="0" lang="zh-CN" altLang="en-US" sz="2800" b="1" i="0" u="none" strike="noStrike" kern="1200" cap="none" spc="0" normalizeH="0" baseline="0" noProof="0" dirty="0" smtClean="0">
                <a:ln>
                  <a:noFill/>
                </a:ln>
                <a:effectLst/>
                <a:uLnTx/>
                <a:uFillTx/>
                <a:latin typeface="+mn-lt"/>
                <a:ea typeface="+mn-ea"/>
                <a:cs typeface="+mn-cs"/>
              </a:rPr>
              <a:t>、</a:t>
            </a:r>
            <a:r>
              <a:rPr kumimoji="0" lang="en-US" altLang="zh-CN" sz="2800" b="1" i="0" u="none" strike="noStrike" kern="1200" cap="none" spc="0" normalizeH="0" baseline="0" noProof="0" dirty="0" smtClean="0">
                <a:ln>
                  <a:noFill/>
                </a:ln>
                <a:effectLst/>
                <a:uLnTx/>
                <a:uFillTx/>
                <a:latin typeface="+mn-lt"/>
                <a:ea typeface="+mn-ea"/>
                <a:cs typeface="+mn-cs"/>
              </a:rPr>
              <a:t>L4“</a:t>
            </a:r>
            <a:r>
              <a:rPr kumimoji="0" lang="zh-CN" altLang="en-US" sz="2800" b="1" i="0" u="none" strike="noStrike" kern="1200" cap="none" spc="0" normalizeH="0" baseline="0" noProof="0" dirty="0" smtClean="0">
                <a:ln>
                  <a:noFill/>
                </a:ln>
                <a:effectLst/>
                <a:uLnTx/>
                <a:uFillTx/>
                <a:latin typeface="+mn-lt"/>
                <a:ea typeface="+mn-ea"/>
                <a:cs typeface="+mn-cs"/>
              </a:rPr>
              <a:t>投入人员”，不能等于或接近表</a:t>
            </a:r>
            <a:r>
              <a:rPr kumimoji="0" lang="en-US" altLang="zh-CN" sz="2800" b="1" i="0" u="none" strike="noStrike" kern="1200" cap="none" spc="0" normalizeH="0" baseline="0" noProof="0" dirty="0" smtClean="0">
                <a:ln>
                  <a:noFill/>
                </a:ln>
                <a:effectLst/>
                <a:uLnTx/>
                <a:uFillTx/>
                <a:latin typeface="+mn-lt"/>
                <a:ea typeface="+mn-ea"/>
                <a:cs typeface="+mn-cs"/>
              </a:rPr>
              <a:t>1</a:t>
            </a:r>
          </a:p>
          <a:p>
            <a:pPr marL="0" marR="0" lvl="0" indent="0" defTabSz="914400" rtl="0" eaLnBrk="1" fontAlgn="auto" latinLnBrk="0" hangingPunct="1">
              <a:lnSpc>
                <a:spcPct val="9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的总人数；</a:t>
            </a:r>
          </a:p>
          <a:p>
            <a:pPr marL="0" marR="0" lvl="0" indent="0" algn="ctr" defTabSz="914400" rtl="0" eaLnBrk="1" fontAlgn="auto" latinLnBrk="0" hangingPunct="1">
              <a:lnSpc>
                <a:spcPct val="9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a:t>
            </a:r>
            <a:r>
              <a:rPr kumimoji="0" lang="en-US" altLang="zh-CN" sz="2800" b="1" i="0" u="none" strike="noStrike" kern="1200" cap="none" spc="0" normalizeH="0" baseline="0" noProof="0" dirty="0" smtClean="0">
                <a:ln>
                  <a:noFill/>
                </a:ln>
                <a:effectLst/>
                <a:uLnTx/>
                <a:uFillTx/>
                <a:latin typeface="+mn-lt"/>
                <a:ea typeface="+mn-ea"/>
                <a:cs typeface="+mn-cs"/>
              </a:rPr>
              <a:t>2</a:t>
            </a:r>
            <a:r>
              <a:rPr kumimoji="0" lang="zh-CN" altLang="en-US" sz="2800" b="1" i="0" u="none" strike="noStrike" kern="1200" cap="none" spc="0" normalizeH="0" baseline="0" noProof="0" dirty="0" smtClean="0">
                <a:ln>
                  <a:noFill/>
                </a:ln>
                <a:effectLst/>
                <a:uLnTx/>
                <a:uFillTx/>
                <a:latin typeface="+mn-lt"/>
                <a:ea typeface="+mn-ea"/>
                <a:cs typeface="+mn-cs"/>
              </a:rPr>
              <a:t>、</a:t>
            </a:r>
            <a:r>
              <a:rPr kumimoji="0" lang="en-US" altLang="zh-CN" sz="2800" b="1" i="0" u="none" strike="noStrike" kern="1200" cap="none" spc="0" normalizeH="0" baseline="0" noProof="0" dirty="0" smtClean="0">
                <a:ln>
                  <a:noFill/>
                </a:ln>
                <a:effectLst/>
                <a:uLnTx/>
                <a:uFillTx/>
                <a:latin typeface="+mn-lt"/>
                <a:ea typeface="+mn-ea"/>
                <a:cs typeface="+mn-cs"/>
              </a:rPr>
              <a:t>L1“</a:t>
            </a:r>
            <a:r>
              <a:rPr kumimoji="0" lang="zh-CN" altLang="en-US" sz="2800" b="1" i="0" u="none" strike="noStrike" kern="1200" cap="none" spc="0" normalizeH="0" baseline="0" noProof="0" dirty="0" smtClean="0">
                <a:ln>
                  <a:noFill/>
                </a:ln>
                <a:effectLst/>
                <a:uLnTx/>
                <a:uFillTx/>
                <a:latin typeface="+mn-lt"/>
                <a:ea typeface="+mn-ea"/>
                <a:cs typeface="+mn-cs"/>
              </a:rPr>
              <a:t>课题数”，不能小于或接近表</a:t>
            </a:r>
            <a:r>
              <a:rPr kumimoji="0" lang="en-US" altLang="zh-CN" sz="2800" b="1" i="0" u="none" strike="noStrike" kern="1200" cap="none" spc="0" normalizeH="0" baseline="0" noProof="0" dirty="0" smtClean="0">
                <a:ln>
                  <a:noFill/>
                </a:ln>
                <a:effectLst/>
                <a:uLnTx/>
                <a:uFillTx/>
                <a:latin typeface="+mn-lt"/>
                <a:ea typeface="+mn-ea"/>
                <a:cs typeface="+mn-cs"/>
              </a:rPr>
              <a:t>3</a:t>
            </a:r>
            <a:r>
              <a:rPr kumimoji="0" lang="zh-CN" altLang="en-US" sz="2800" b="1" i="0" u="none" strike="noStrike" kern="1200" cap="none" spc="0" normalizeH="0" baseline="0" noProof="0" dirty="0" smtClean="0">
                <a:ln>
                  <a:noFill/>
                </a:ln>
                <a:effectLst/>
                <a:uLnTx/>
                <a:uFillTx/>
                <a:latin typeface="+mn-lt"/>
                <a:ea typeface="+mn-ea"/>
                <a:cs typeface="+mn-cs"/>
              </a:rPr>
              <a:t>的</a:t>
            </a:r>
          </a:p>
          <a:p>
            <a:pPr marL="0" marR="0" lvl="0" indent="0" defTabSz="914400" rtl="0" eaLnBrk="1" fontAlgn="auto" latinLnBrk="0" hangingPunct="1">
              <a:lnSpc>
                <a:spcPct val="9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课题数；</a:t>
            </a:r>
          </a:p>
          <a:p>
            <a:pPr marL="0" marR="0" lvl="0" indent="0" algn="ctr" defTabSz="914400" rtl="0" eaLnBrk="1" fontAlgn="auto" latinLnBrk="0" hangingPunct="1">
              <a:lnSpc>
                <a:spcPct val="9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a:t>
            </a:r>
            <a:r>
              <a:rPr kumimoji="0" lang="en-US" altLang="zh-CN" sz="2800" b="1" i="0" u="none" strike="noStrike" kern="1200" cap="none" spc="0" normalizeH="0" baseline="0" noProof="0" dirty="0" smtClean="0">
                <a:ln>
                  <a:noFill/>
                </a:ln>
                <a:effectLst/>
                <a:uLnTx/>
                <a:uFillTx/>
                <a:latin typeface="+mn-lt"/>
                <a:ea typeface="+mn-ea"/>
                <a:cs typeface="+mn-cs"/>
              </a:rPr>
              <a:t>3</a:t>
            </a:r>
            <a:r>
              <a:rPr kumimoji="0" lang="zh-CN" altLang="en-US" sz="2800" b="1" i="0" u="none" strike="noStrike" kern="1200" cap="none" spc="0" normalizeH="0" baseline="0" noProof="0" dirty="0" smtClean="0">
                <a:ln>
                  <a:noFill/>
                </a:ln>
                <a:effectLst/>
                <a:uLnTx/>
                <a:uFillTx/>
                <a:latin typeface="+mn-lt"/>
                <a:ea typeface="+mn-ea"/>
                <a:cs typeface="+mn-cs"/>
              </a:rPr>
              <a:t>、编号“</a:t>
            </a:r>
            <a:r>
              <a:rPr kumimoji="0" lang="en-US" altLang="zh-CN" sz="2800" b="1" i="0" u="none" strike="noStrike" kern="1200" cap="none" spc="0" normalizeH="0" baseline="0" noProof="0" dirty="0" smtClean="0">
                <a:ln>
                  <a:noFill/>
                </a:ln>
                <a:effectLst/>
                <a:uLnTx/>
                <a:uFillTx/>
                <a:latin typeface="+mn-lt"/>
                <a:ea typeface="+mn-ea"/>
                <a:cs typeface="+mn-cs"/>
              </a:rPr>
              <a:t>05</a:t>
            </a:r>
            <a:r>
              <a:rPr kumimoji="0" lang="zh-CN" altLang="en-US" sz="2800" b="1" i="0" u="none" strike="noStrike" kern="1200" cap="none" spc="0" normalizeH="0" baseline="0" noProof="0" dirty="0" smtClean="0">
                <a:ln>
                  <a:noFill/>
                </a:ln>
                <a:effectLst/>
                <a:uLnTx/>
                <a:uFillTx/>
                <a:latin typeface="+mn-lt"/>
                <a:ea typeface="+mn-ea"/>
                <a:cs typeface="+mn-cs"/>
              </a:rPr>
              <a:t>、</a:t>
            </a:r>
            <a:r>
              <a:rPr kumimoji="0" lang="en-US" altLang="zh-CN" sz="2800" b="1" i="0" u="none" strike="noStrike" kern="1200" cap="none" spc="0" normalizeH="0" baseline="0" noProof="0" dirty="0" smtClean="0">
                <a:ln>
                  <a:noFill/>
                </a:ln>
                <a:effectLst/>
                <a:uLnTx/>
                <a:uFillTx/>
                <a:latin typeface="+mn-lt"/>
                <a:ea typeface="+mn-ea"/>
                <a:cs typeface="+mn-cs"/>
              </a:rPr>
              <a:t>06”</a:t>
            </a:r>
            <a:r>
              <a:rPr kumimoji="0" lang="zh-CN" altLang="en-US" sz="2800" b="1" i="0" u="none" strike="noStrike" kern="1200" cap="none" spc="0" normalizeH="0" baseline="0" noProof="0" dirty="0" smtClean="0">
                <a:ln>
                  <a:noFill/>
                </a:ln>
                <a:effectLst/>
                <a:uLnTx/>
                <a:uFillTx/>
                <a:latin typeface="+mn-lt"/>
                <a:ea typeface="+mn-ea"/>
                <a:cs typeface="+mn-cs"/>
              </a:rPr>
              <a:t>，理工科高校不能没有</a:t>
            </a:r>
          </a:p>
          <a:p>
            <a:pPr marL="0" marR="0" lvl="0" indent="0" defTabSz="914400" rtl="0" eaLnBrk="1" fontAlgn="auto" latinLnBrk="0" hangingPunct="1">
              <a:lnSpc>
                <a:spcPct val="9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数据；</a:t>
            </a:r>
          </a:p>
          <a:p>
            <a:pPr marL="0" marR="0" lvl="0" indent="0" algn="ctr" defTabSz="914400" rtl="0" eaLnBrk="1" fontAlgn="auto" latinLnBrk="0" hangingPunct="1">
              <a:lnSpc>
                <a:spcPct val="9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a:t>
            </a:r>
            <a:r>
              <a:rPr kumimoji="0" lang="en-US" altLang="zh-CN" sz="2800" b="1" i="0" u="none" strike="noStrike" kern="1200" cap="none" spc="0" normalizeH="0" baseline="0" noProof="0" dirty="0" smtClean="0">
                <a:ln>
                  <a:noFill/>
                </a:ln>
                <a:effectLst/>
                <a:uLnTx/>
                <a:uFillTx/>
                <a:latin typeface="+mn-lt"/>
                <a:ea typeface="+mn-ea"/>
                <a:cs typeface="+mn-cs"/>
              </a:rPr>
              <a:t>4</a:t>
            </a:r>
            <a:r>
              <a:rPr kumimoji="0" lang="zh-CN" altLang="en-US" sz="2800" b="1" i="0" u="none" strike="noStrike" kern="1200" cap="none" spc="0" normalizeH="0" baseline="0" noProof="0" dirty="0" smtClean="0">
                <a:ln>
                  <a:noFill/>
                </a:ln>
                <a:effectLst/>
                <a:uLnTx/>
                <a:uFillTx/>
                <a:latin typeface="+mn-lt"/>
                <a:ea typeface="+mn-ea"/>
                <a:cs typeface="+mn-cs"/>
              </a:rPr>
              <a:t>、项目来源的投入经费应与表</a:t>
            </a:r>
            <a:r>
              <a:rPr kumimoji="0" lang="en-US" altLang="zh-CN" sz="2800" b="1" i="0" u="none" strike="noStrike" kern="1200" cap="none" spc="0" normalizeH="0" baseline="0" noProof="0" dirty="0" smtClean="0">
                <a:ln>
                  <a:noFill/>
                </a:ln>
                <a:effectLst/>
                <a:uLnTx/>
                <a:uFillTx/>
                <a:latin typeface="+mn-lt"/>
                <a:ea typeface="+mn-ea"/>
                <a:cs typeface="+mn-cs"/>
              </a:rPr>
              <a:t>2  </a:t>
            </a:r>
            <a:r>
              <a:rPr kumimoji="0" lang="zh-CN" altLang="en-US" sz="2800" b="1" i="0" u="none" strike="noStrike" kern="1200" cap="none" spc="0" normalizeH="0" baseline="0" noProof="0" dirty="0" smtClean="0">
                <a:ln>
                  <a:noFill/>
                </a:ln>
                <a:effectLst/>
                <a:uLnTx/>
                <a:uFillTx/>
                <a:latin typeface="+mn-lt"/>
                <a:ea typeface="+mn-ea"/>
                <a:cs typeface="+mn-cs"/>
              </a:rPr>
              <a:t>中的经</a:t>
            </a:r>
          </a:p>
          <a:p>
            <a:pPr marL="0" marR="0" lvl="0" indent="0" algn="ctr" defTabSz="914400" rtl="0" eaLnBrk="1" fontAlgn="auto" latinLnBrk="0" hangingPunct="1">
              <a:lnSpc>
                <a:spcPct val="9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费来源基本一致，有出入的部分应该</a:t>
            </a:r>
          </a:p>
          <a:p>
            <a:pPr marL="0" marR="0" lvl="0" indent="0" defTabSz="914400" rtl="0" eaLnBrk="1" fontAlgn="auto" latinLnBrk="0" hangingPunct="1">
              <a:lnSpc>
                <a:spcPct val="90000"/>
              </a:lnSpc>
              <a:spcBef>
                <a:spcPct val="2000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予以合理的说明。</a:t>
            </a:r>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
        <p:nvSpPr>
          <p:cNvPr id="6"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第五部分  年报问答</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6</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9" name="Rectangle 3"/>
          <p:cNvSpPr txBox="1">
            <a:spLocks noChangeArrowheads="1"/>
          </p:cNvSpPr>
          <p:nvPr/>
        </p:nvSpPr>
        <p:spPr>
          <a:xfrm>
            <a:off x="900113" y="1125538"/>
            <a:ext cx="7272337" cy="4895850"/>
          </a:xfrm>
          <a:prstGeom prst="rect">
            <a:avLst/>
          </a:prstGeom>
        </p:spPr>
        <p:txBody>
          <a:bodyPr vert="horz" lIns="91440" tIns="45720" rIns="91440" bIns="45720" rtlCol="0">
            <a:normAutofit/>
          </a:bodyPr>
          <a:lstStyle/>
          <a:p>
            <a:pPr marL="0" marR="0" lvl="0" indent="0" defTabSz="914400" rtl="0" eaLnBrk="1" fontAlgn="auto" latinLnBrk="0" hangingPunct="1">
              <a:lnSpc>
                <a:spcPct val="120000"/>
              </a:lnSpc>
              <a:spcBef>
                <a:spcPct val="0"/>
              </a:spcBef>
              <a:spcAft>
                <a:spcPts val="0"/>
              </a:spcAft>
              <a:buClrTx/>
              <a:buSzTx/>
              <a:buFontTx/>
              <a:buNone/>
              <a:defRPr/>
            </a:pPr>
            <a:r>
              <a:rPr kumimoji="0" lang="zh-CN" altLang="en-US" sz="3200" b="1" i="0" u="none" strike="noStrike" kern="1200" cap="none" spc="0" normalizeH="0" baseline="0" noProof="0" dirty="0" smtClean="0">
                <a:ln>
                  <a:noFill/>
                </a:ln>
                <a:solidFill>
                  <a:srgbClr val="FD0903"/>
                </a:solidFill>
                <a:effectLst/>
                <a:uLnTx/>
                <a:uFillTx/>
                <a:latin typeface="+mn-lt"/>
                <a:ea typeface="+mn-ea"/>
                <a:cs typeface="+mn-cs"/>
              </a:rPr>
              <a:t>问题五：</a:t>
            </a:r>
            <a:endParaRPr kumimoji="0" lang="en-US" altLang="zh-CN" sz="3200" b="1"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ct val="120000"/>
              </a:lnSpc>
              <a:spcBef>
                <a:spcPct val="0"/>
              </a:spcBef>
              <a:spcAft>
                <a:spcPts val="0"/>
              </a:spcAft>
              <a:buClrTx/>
              <a:buSzTx/>
              <a:buFontTx/>
              <a:buNone/>
              <a:defRPr/>
            </a:pPr>
            <a:r>
              <a:rPr lang="en-US" altLang="zh-CN" sz="3200" b="1" dirty="0" smtClean="0">
                <a:solidFill>
                  <a:srgbClr val="FD0903"/>
                </a:solidFill>
              </a:rPr>
              <a:t>         </a:t>
            </a:r>
            <a:r>
              <a:rPr kumimoji="0" lang="zh-CN" altLang="en-US" sz="2800" b="1" i="0" u="none" strike="noStrike" kern="1200" cap="none" spc="0" normalizeH="0" baseline="0" noProof="0" dirty="0" smtClean="0">
                <a:ln>
                  <a:noFill/>
                </a:ln>
                <a:effectLst/>
                <a:uLnTx/>
                <a:uFillTx/>
                <a:latin typeface="+mn-lt"/>
                <a:ea typeface="+mn-ea"/>
                <a:cs typeface="+mn-cs"/>
              </a:rPr>
              <a:t>表</a:t>
            </a:r>
            <a:r>
              <a:rPr kumimoji="0" lang="en-US" altLang="zh-CN" sz="2800" b="1" i="0" u="none" strike="noStrike" kern="1200" cap="none" spc="0" normalizeH="0" baseline="0" noProof="0" dirty="0" smtClean="0">
                <a:ln>
                  <a:noFill/>
                </a:ln>
                <a:effectLst/>
                <a:uLnTx/>
                <a:uFillTx/>
                <a:latin typeface="+mn-lt"/>
                <a:ea typeface="+mn-ea"/>
                <a:cs typeface="+mn-cs"/>
              </a:rPr>
              <a:t>5 </a:t>
            </a:r>
            <a:r>
              <a:rPr kumimoji="0" lang="zh-CN" altLang="en-US" sz="2800" b="1" i="0" u="none" strike="noStrike" kern="1200" cap="none" spc="0" normalizeH="0" baseline="0" noProof="0" dirty="0" smtClean="0">
                <a:ln>
                  <a:noFill/>
                </a:ln>
                <a:effectLst/>
                <a:uLnTx/>
                <a:uFillTx/>
                <a:latin typeface="+mn-lt"/>
                <a:ea typeface="+mn-ea"/>
                <a:cs typeface="+mn-cs"/>
              </a:rPr>
              <a:t>应该注意的问题是什么？</a:t>
            </a:r>
          </a:p>
          <a:p>
            <a:pPr marL="0" marR="0" lvl="0" indent="0" defTabSz="914400" rtl="0" eaLnBrk="1" fontAlgn="auto" latinLnBrk="0" hangingPunct="1">
              <a:lnSpc>
                <a:spcPct val="120000"/>
              </a:lnSpc>
              <a:spcBef>
                <a:spcPct val="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答：</a:t>
            </a:r>
            <a:r>
              <a:rPr kumimoji="0" lang="en-US" altLang="zh-CN" sz="2800" b="1" i="0" u="none" strike="noStrike" kern="1200" cap="none" spc="0" normalizeH="0" baseline="0" noProof="0" dirty="0" smtClean="0">
                <a:ln>
                  <a:noFill/>
                </a:ln>
                <a:effectLst/>
                <a:uLnTx/>
                <a:uFillTx/>
                <a:latin typeface="+mn-lt"/>
                <a:ea typeface="+mn-ea"/>
                <a:cs typeface="+mn-cs"/>
              </a:rPr>
              <a:t>1</a:t>
            </a:r>
            <a:r>
              <a:rPr kumimoji="0" lang="zh-CN" altLang="en-US" sz="2800" b="1" i="0" u="none" strike="noStrike" kern="1200" cap="none" spc="0" normalizeH="0" baseline="0" noProof="0" dirty="0" smtClean="0">
                <a:ln>
                  <a:noFill/>
                </a:ln>
                <a:effectLst/>
                <a:uLnTx/>
                <a:uFillTx/>
                <a:latin typeface="+mn-lt"/>
                <a:ea typeface="+mn-ea"/>
                <a:cs typeface="+mn-cs"/>
              </a:rPr>
              <a:t>、</a:t>
            </a:r>
            <a:r>
              <a:rPr kumimoji="0" lang="en-US" altLang="zh-CN" sz="2800" b="1" i="0" u="none" strike="noStrike" kern="1200" cap="none" spc="0" normalizeH="0" baseline="0" noProof="0" dirty="0" smtClean="0">
                <a:ln>
                  <a:noFill/>
                </a:ln>
                <a:effectLst/>
                <a:uLnTx/>
                <a:uFillTx/>
                <a:latin typeface="+mn-lt"/>
                <a:ea typeface="+mn-ea"/>
                <a:cs typeface="+mn-cs"/>
              </a:rPr>
              <a:t>L3“</a:t>
            </a:r>
            <a:r>
              <a:rPr kumimoji="0" lang="zh-CN" altLang="en-US" sz="2800" b="1" i="0" u="none" strike="noStrike" kern="1200" cap="none" spc="0" normalizeH="0" baseline="0" noProof="0" dirty="0" smtClean="0">
                <a:ln>
                  <a:noFill/>
                </a:ln>
                <a:effectLst/>
                <a:uLnTx/>
                <a:uFillTx/>
                <a:latin typeface="+mn-lt"/>
                <a:ea typeface="+mn-ea"/>
                <a:cs typeface="+mn-cs"/>
              </a:rPr>
              <a:t>国（境）外”，特别注意主办国</a:t>
            </a:r>
            <a:endParaRPr kumimoji="0" lang="en-US" altLang="zh-CN" sz="28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20000"/>
              </a:lnSpc>
              <a:spcBef>
                <a:spcPct val="0"/>
              </a:spcBef>
              <a:spcAft>
                <a:spcPts val="0"/>
              </a:spcAft>
              <a:buClrTx/>
              <a:buSzTx/>
              <a:buFontTx/>
              <a:buNone/>
              <a:defRPr/>
            </a:pPr>
            <a:r>
              <a:rPr lang="en-US" altLang="zh-CN" sz="2800" b="1" dirty="0" smtClean="0"/>
              <a:t>                </a:t>
            </a:r>
            <a:r>
              <a:rPr kumimoji="0" lang="zh-CN" altLang="en-US" sz="2800" b="1" i="0" u="none" strike="noStrike" kern="1200" cap="none" spc="0" normalizeH="0" baseline="0" noProof="0" dirty="0" smtClean="0">
                <a:ln>
                  <a:noFill/>
                </a:ln>
                <a:effectLst/>
                <a:uLnTx/>
                <a:uFillTx/>
                <a:latin typeface="+mn-lt"/>
                <a:ea typeface="+mn-ea"/>
                <a:cs typeface="+mn-cs"/>
              </a:rPr>
              <a:t>际会议的情况，不能随意填报。</a:t>
            </a:r>
            <a:endParaRPr kumimoji="0" lang="en-US" altLang="zh-CN" sz="2800" b="1"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20000"/>
              </a:lnSpc>
              <a:spcBef>
                <a:spcPct val="0"/>
              </a:spcBef>
              <a:spcAft>
                <a:spcPts val="0"/>
              </a:spcAft>
              <a:buClrTx/>
              <a:buSzTx/>
              <a:buFontTx/>
              <a:buNone/>
              <a:defRPr/>
            </a:pPr>
            <a:r>
              <a:rPr kumimoji="0" lang="en-US" altLang="zh-CN" sz="2800" b="1" i="0" u="none" strike="noStrike" kern="1200" cap="none" spc="0" normalizeH="0" baseline="0" noProof="0" dirty="0" smtClean="0">
                <a:ln>
                  <a:noFill/>
                </a:ln>
                <a:effectLst/>
                <a:uLnTx/>
                <a:uFillTx/>
                <a:latin typeface="+mn-lt"/>
                <a:ea typeface="+mn-ea"/>
                <a:cs typeface="+mn-cs"/>
              </a:rPr>
              <a:t>           </a:t>
            </a:r>
            <a:r>
              <a:rPr kumimoji="0" lang="zh-CN" altLang="en-US" sz="2800" b="1" i="0" u="none" strike="noStrike" kern="1200" cap="none" spc="0" normalizeH="0" baseline="0" noProof="0" dirty="0" smtClean="0">
                <a:ln>
                  <a:noFill/>
                </a:ln>
                <a:effectLst/>
                <a:uLnTx/>
                <a:uFillTx/>
                <a:latin typeface="+mn-lt"/>
                <a:ea typeface="+mn-ea"/>
                <a:cs typeface="+mn-cs"/>
              </a:rPr>
              <a:t>如果有数据的，应该将主办会议的</a:t>
            </a:r>
            <a:endParaRPr kumimoji="0" lang="en-US" altLang="zh-CN" sz="2800" b="1"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20000"/>
              </a:lnSpc>
              <a:spcBef>
                <a:spcPct val="0"/>
              </a:spcBef>
              <a:spcAft>
                <a:spcPts val="0"/>
              </a:spcAft>
              <a:buClrTx/>
              <a:buSzTx/>
              <a:buFontTx/>
              <a:buNone/>
              <a:defRPr/>
            </a:pPr>
            <a:r>
              <a:rPr kumimoji="0" lang="en-US" altLang="zh-CN" sz="2800" b="1" i="0" u="none" strike="noStrike" kern="1200" cap="none" spc="0" normalizeH="0" baseline="0" noProof="0" dirty="0" smtClean="0">
                <a:ln>
                  <a:noFill/>
                </a:ln>
                <a:effectLst/>
                <a:uLnTx/>
                <a:uFillTx/>
                <a:latin typeface="+mn-lt"/>
                <a:ea typeface="+mn-ea"/>
                <a:cs typeface="+mn-cs"/>
              </a:rPr>
              <a:t>           </a:t>
            </a:r>
            <a:r>
              <a:rPr kumimoji="0" lang="zh-CN" altLang="en-US" sz="2800" b="1" i="0" u="none" strike="noStrike" kern="1200" cap="none" spc="0" normalizeH="0" baseline="0" noProof="0" dirty="0" smtClean="0">
                <a:ln>
                  <a:noFill/>
                </a:ln>
                <a:effectLst/>
                <a:uLnTx/>
                <a:uFillTx/>
                <a:latin typeface="+mn-lt"/>
                <a:ea typeface="+mn-ea"/>
                <a:cs typeface="+mn-cs"/>
              </a:rPr>
              <a:t>地点、人数、参加国家的人数一一</a:t>
            </a:r>
            <a:endParaRPr kumimoji="0" lang="en-US" altLang="zh-CN" sz="28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20000"/>
              </a:lnSpc>
              <a:spcBef>
                <a:spcPct val="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列出；</a:t>
            </a:r>
          </a:p>
          <a:p>
            <a:pPr marL="0" marR="0" lvl="0" indent="0" algn="ctr" defTabSz="914400" rtl="0" eaLnBrk="1" fontAlgn="auto" latinLnBrk="0" hangingPunct="1">
              <a:lnSpc>
                <a:spcPct val="120000"/>
              </a:lnSpc>
              <a:spcBef>
                <a:spcPct val="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a:t>
            </a:r>
            <a:r>
              <a:rPr kumimoji="0" lang="en-US" altLang="zh-CN" sz="2800" b="1" i="0" u="none" strike="noStrike" kern="1200" cap="none" spc="0" normalizeH="0" baseline="0" noProof="0" dirty="0" smtClean="0">
                <a:ln>
                  <a:noFill/>
                </a:ln>
                <a:effectLst/>
                <a:uLnTx/>
                <a:uFillTx/>
                <a:latin typeface="+mn-lt"/>
                <a:ea typeface="+mn-ea"/>
                <a:cs typeface="+mn-cs"/>
              </a:rPr>
              <a:t>2</a:t>
            </a:r>
            <a:r>
              <a:rPr kumimoji="0" lang="zh-CN" altLang="en-US" sz="2800" b="1" i="0" u="none" strike="noStrike" kern="1200" cap="none" spc="0" normalizeH="0" baseline="0" noProof="0" dirty="0" smtClean="0">
                <a:ln>
                  <a:noFill/>
                </a:ln>
                <a:effectLst/>
                <a:uLnTx/>
                <a:uFillTx/>
                <a:latin typeface="+mn-lt"/>
                <a:ea typeface="+mn-ea"/>
                <a:cs typeface="+mn-cs"/>
              </a:rPr>
              <a:t>、出席会议的人数与交流论文的篇数，</a:t>
            </a:r>
          </a:p>
          <a:p>
            <a:pPr marL="0" marR="0" lvl="0" indent="0" algn="ctr" defTabSz="914400" rtl="0" eaLnBrk="1" fontAlgn="auto" latinLnBrk="0" hangingPunct="1">
              <a:lnSpc>
                <a:spcPct val="120000"/>
              </a:lnSpc>
              <a:spcBef>
                <a:spcPct val="0"/>
              </a:spcBef>
              <a:spcAft>
                <a:spcPts val="0"/>
              </a:spcAft>
              <a:buClrTx/>
              <a:buSzTx/>
              <a:buFontTx/>
              <a:buNone/>
              <a:defRPr/>
            </a:pPr>
            <a:r>
              <a:rPr kumimoji="0" lang="zh-CN" altLang="en-US" sz="2800" b="1" i="0" u="none" strike="noStrike" kern="1200" cap="none" spc="0" normalizeH="0" baseline="0" noProof="0" dirty="0" smtClean="0">
                <a:ln>
                  <a:noFill/>
                </a:ln>
                <a:effectLst/>
                <a:uLnTx/>
                <a:uFillTx/>
                <a:latin typeface="+mn-lt"/>
                <a:ea typeface="+mn-ea"/>
                <a:cs typeface="+mn-cs"/>
              </a:rPr>
              <a:t>              应该符合实际情况，不能随意填报。</a:t>
            </a:r>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
        <p:nvSpPr>
          <p:cNvPr id="6"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第五部分  年报问答</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7</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9" name="Rectangle 3"/>
          <p:cNvSpPr txBox="1">
            <a:spLocks noChangeArrowheads="1"/>
          </p:cNvSpPr>
          <p:nvPr/>
        </p:nvSpPr>
        <p:spPr>
          <a:xfrm>
            <a:off x="971550" y="1052513"/>
            <a:ext cx="7272338" cy="4733925"/>
          </a:xfrm>
          <a:prstGeom prst="rect">
            <a:avLst/>
          </a:prstGeom>
        </p:spPr>
        <p:txBody>
          <a:bodyPr vert="horz" lIns="91440" tIns="45720" rIns="91440" bIns="45720" rtlCol="0">
            <a:normAutofit/>
          </a:bodyPr>
          <a:lstStyle/>
          <a:p>
            <a:pPr marL="0" marR="0" lvl="0" indent="0" defTabSz="914400" rtl="0" eaLnBrk="1" fontAlgn="auto" latinLnBrk="0" hangingPunct="1">
              <a:lnSpc>
                <a:spcPct val="120000"/>
              </a:lnSpc>
              <a:spcBef>
                <a:spcPct val="0"/>
              </a:spcBef>
              <a:spcAft>
                <a:spcPts val="0"/>
              </a:spcAft>
              <a:buClrTx/>
              <a:buSzTx/>
              <a:buFontTx/>
              <a:buNone/>
              <a:defRPr/>
            </a:pPr>
            <a:r>
              <a:rPr kumimoji="0" lang="zh-CN" altLang="en-US" sz="3200" b="1" i="0" u="none" strike="noStrike" kern="1200" cap="none" spc="0" normalizeH="0" baseline="0" noProof="0" dirty="0" smtClean="0">
                <a:ln>
                  <a:noFill/>
                </a:ln>
                <a:solidFill>
                  <a:srgbClr val="FD0903"/>
                </a:solidFill>
                <a:effectLst/>
                <a:uLnTx/>
                <a:uFillTx/>
                <a:latin typeface="+mn-lt"/>
                <a:ea typeface="+mn-ea"/>
                <a:cs typeface="+mn-cs"/>
              </a:rPr>
              <a:t>问题六：</a:t>
            </a:r>
          </a:p>
          <a:p>
            <a:pPr marL="0" marR="0" lvl="0" indent="0" defTabSz="914400" rtl="0" eaLnBrk="1" fontAlgn="auto" latinLnBrk="0" hangingPunct="1">
              <a:lnSpc>
                <a:spcPct val="120000"/>
              </a:lnSpc>
              <a:spcBef>
                <a:spcPct val="0"/>
              </a:spcBef>
              <a:spcAft>
                <a:spcPts val="0"/>
              </a:spcAft>
              <a:buClrTx/>
              <a:buSzTx/>
              <a:buFontTx/>
              <a:buNone/>
              <a:defRPr/>
            </a:pPr>
            <a:r>
              <a:rPr kumimoji="0" lang="zh-CN" altLang="en-US" sz="3200" b="1" i="0" u="none" strike="noStrike" kern="1200" cap="none" spc="0" normalizeH="0" baseline="0" noProof="0" dirty="0" smtClean="0">
                <a:ln>
                  <a:noFill/>
                </a:ln>
                <a:effectLst/>
                <a:uLnTx/>
                <a:uFillTx/>
                <a:latin typeface="+mn-lt"/>
                <a:ea typeface="+mn-ea"/>
                <a:cs typeface="+mn-cs"/>
              </a:rPr>
              <a:t>         表</a:t>
            </a:r>
            <a:r>
              <a:rPr kumimoji="0" lang="en-US" altLang="zh-CN" sz="3200" b="1" i="0" u="none" strike="noStrike" kern="1200" cap="none" spc="0" normalizeH="0" baseline="0" noProof="0" dirty="0" smtClean="0">
                <a:ln>
                  <a:noFill/>
                </a:ln>
                <a:effectLst/>
                <a:uLnTx/>
                <a:uFillTx/>
                <a:latin typeface="+mn-lt"/>
                <a:ea typeface="+mn-ea"/>
                <a:cs typeface="+mn-cs"/>
              </a:rPr>
              <a:t>6 </a:t>
            </a:r>
            <a:r>
              <a:rPr kumimoji="0" lang="zh-CN" altLang="en-US" sz="3200" b="1" i="0" u="none" strike="noStrike" kern="1200" cap="none" spc="0" normalizeH="0" baseline="0" noProof="0" dirty="0" smtClean="0">
                <a:ln>
                  <a:noFill/>
                </a:ln>
                <a:effectLst/>
                <a:uLnTx/>
                <a:uFillTx/>
                <a:latin typeface="+mn-lt"/>
                <a:ea typeface="+mn-ea"/>
                <a:cs typeface="+mn-cs"/>
              </a:rPr>
              <a:t>应该注意的问题是什么？</a:t>
            </a:r>
          </a:p>
          <a:p>
            <a:pPr marL="0" marR="0" lvl="0" indent="0" defTabSz="914400" rtl="0" eaLnBrk="1" fontAlgn="auto" latinLnBrk="0" hangingPunct="1">
              <a:lnSpc>
                <a:spcPct val="120000"/>
              </a:lnSpc>
              <a:spcBef>
                <a:spcPct val="0"/>
              </a:spcBef>
              <a:spcAft>
                <a:spcPts val="0"/>
              </a:spcAft>
              <a:buClrTx/>
              <a:buSzTx/>
              <a:buFontTx/>
              <a:buNone/>
              <a:defRPr/>
            </a:pPr>
            <a:r>
              <a:rPr kumimoji="0" lang="zh-CN" altLang="en-US" sz="3200" b="1" i="0" u="none" strike="noStrike" kern="1200" cap="none" spc="0" normalizeH="0" baseline="0" noProof="0" dirty="0" smtClean="0">
                <a:ln>
                  <a:noFill/>
                </a:ln>
                <a:effectLst/>
                <a:uLnTx/>
                <a:uFillTx/>
                <a:latin typeface="+mn-lt"/>
                <a:ea typeface="+mn-ea"/>
                <a:cs typeface="+mn-cs"/>
              </a:rPr>
              <a:t>答：</a:t>
            </a:r>
            <a:r>
              <a:rPr kumimoji="0" lang="en-US" altLang="zh-CN" sz="3200" b="1" i="0" u="none" strike="noStrike" kern="1200" cap="none" spc="0" normalizeH="0" baseline="0" noProof="0" dirty="0" smtClean="0">
                <a:ln>
                  <a:noFill/>
                </a:ln>
                <a:effectLst/>
                <a:uLnTx/>
                <a:uFillTx/>
                <a:latin typeface="+mn-lt"/>
                <a:ea typeface="+mn-ea"/>
                <a:cs typeface="+mn-cs"/>
              </a:rPr>
              <a:t>1</a:t>
            </a:r>
            <a:r>
              <a:rPr kumimoji="0" lang="zh-CN" altLang="en-US" sz="3200" b="1" i="0" u="none" strike="noStrike" kern="1200" cap="none" spc="0" normalizeH="0" baseline="0" noProof="0" dirty="0" smtClean="0">
                <a:ln>
                  <a:noFill/>
                </a:ln>
                <a:effectLst/>
                <a:uLnTx/>
                <a:uFillTx/>
                <a:latin typeface="+mn-lt"/>
                <a:ea typeface="+mn-ea"/>
                <a:cs typeface="+mn-cs"/>
              </a:rPr>
              <a:t>、</a:t>
            </a:r>
            <a:r>
              <a:rPr kumimoji="0" lang="en-US" altLang="zh-CN" sz="3200" b="1" i="0" u="none" strike="noStrike" kern="1200" cap="none" spc="0" normalizeH="0" baseline="0" noProof="0" dirty="0" smtClean="0">
                <a:ln>
                  <a:noFill/>
                </a:ln>
                <a:effectLst/>
                <a:uLnTx/>
                <a:uFillTx/>
                <a:latin typeface="+mn-lt"/>
                <a:ea typeface="+mn-ea"/>
                <a:cs typeface="+mn-cs"/>
              </a:rPr>
              <a:t>L3“</a:t>
            </a:r>
            <a:r>
              <a:rPr kumimoji="0" lang="zh-CN" altLang="en-US" sz="3200" b="1" i="0" u="none" strike="noStrike" kern="1200" cap="none" spc="0" normalizeH="0" baseline="0" noProof="0" dirty="0" smtClean="0">
                <a:ln>
                  <a:noFill/>
                </a:ln>
                <a:effectLst/>
                <a:uLnTx/>
                <a:uFillTx/>
                <a:latin typeface="+mn-lt"/>
                <a:ea typeface="+mn-ea"/>
                <a:cs typeface="+mn-cs"/>
              </a:rPr>
              <a:t>当年实际收入”，不能与</a:t>
            </a:r>
            <a:endParaRPr kumimoji="0" lang="en-US" altLang="zh-CN" sz="3200" b="1"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20000"/>
              </a:lnSpc>
              <a:spcBef>
                <a:spcPct val="0"/>
              </a:spcBef>
              <a:spcAft>
                <a:spcPts val="0"/>
              </a:spcAft>
              <a:buClrTx/>
              <a:buSzTx/>
              <a:buFontTx/>
              <a:buNone/>
              <a:defRPr/>
            </a:pPr>
            <a:r>
              <a:rPr kumimoji="0" lang="en-US" altLang="zh-CN" sz="3200" b="1" i="0" u="none" strike="noStrike" kern="1200" cap="none" spc="0" normalizeH="0" baseline="0" noProof="0" dirty="0" smtClean="0">
                <a:ln>
                  <a:noFill/>
                </a:ln>
                <a:effectLst/>
                <a:uLnTx/>
                <a:uFillTx/>
                <a:latin typeface="+mn-lt"/>
                <a:ea typeface="+mn-ea"/>
                <a:cs typeface="+mn-cs"/>
              </a:rPr>
              <a:t>             </a:t>
            </a:r>
            <a:r>
              <a:rPr kumimoji="0" lang="zh-CN" altLang="en-US" sz="3200" b="1" i="0" u="none" strike="noStrike" kern="1200" cap="none" spc="0" normalizeH="0" baseline="0" noProof="0" dirty="0" smtClean="0">
                <a:ln>
                  <a:noFill/>
                </a:ln>
                <a:effectLst/>
                <a:uLnTx/>
                <a:uFillTx/>
                <a:latin typeface="+mn-lt"/>
                <a:ea typeface="+mn-ea"/>
                <a:cs typeface="+mn-cs"/>
              </a:rPr>
              <a:t>表</a:t>
            </a:r>
            <a:r>
              <a:rPr kumimoji="0" lang="en-US" altLang="zh-CN" sz="3200" b="1" i="0" u="none" strike="noStrike" kern="1200" cap="none" spc="0" normalizeH="0" baseline="0" noProof="0" dirty="0" smtClean="0">
                <a:ln>
                  <a:noFill/>
                </a:ln>
                <a:effectLst/>
                <a:uLnTx/>
                <a:uFillTx/>
                <a:latin typeface="+mn-lt"/>
                <a:ea typeface="+mn-ea"/>
                <a:cs typeface="+mn-cs"/>
              </a:rPr>
              <a:t>2</a:t>
            </a:r>
            <a:r>
              <a:rPr kumimoji="0" lang="zh-CN" altLang="en-US" sz="3200" b="1" i="0" u="none" strike="noStrike" kern="1200" cap="none" spc="0" normalizeH="0" baseline="0" noProof="0" dirty="0" smtClean="0">
                <a:ln>
                  <a:noFill/>
                </a:ln>
                <a:effectLst/>
                <a:uLnTx/>
                <a:uFillTx/>
                <a:latin typeface="+mn-lt"/>
                <a:ea typeface="+mn-ea"/>
                <a:cs typeface="+mn-cs"/>
              </a:rPr>
              <a:t>中的企事业委托经费相同；</a:t>
            </a:r>
          </a:p>
          <a:p>
            <a:pPr marL="0" marR="0" lvl="0" indent="0" algn="ctr" defTabSz="914400" rtl="0" eaLnBrk="1" fontAlgn="auto" latinLnBrk="0" hangingPunct="1">
              <a:lnSpc>
                <a:spcPct val="120000"/>
              </a:lnSpc>
              <a:spcBef>
                <a:spcPct val="0"/>
              </a:spcBef>
              <a:spcAft>
                <a:spcPts val="0"/>
              </a:spcAft>
              <a:buClrTx/>
              <a:buSzTx/>
              <a:buFontTx/>
              <a:buNone/>
              <a:defRPr/>
            </a:pPr>
            <a:r>
              <a:rPr kumimoji="0" lang="zh-CN" altLang="en-US" sz="3200" b="1" i="0" u="none" strike="noStrike" kern="1200" cap="none" spc="0" normalizeH="0" baseline="0" noProof="0" dirty="0" smtClean="0">
                <a:ln>
                  <a:noFill/>
                </a:ln>
                <a:effectLst/>
                <a:uLnTx/>
                <a:uFillTx/>
                <a:latin typeface="+mn-lt"/>
                <a:ea typeface="+mn-ea"/>
                <a:cs typeface="+mn-cs"/>
              </a:rPr>
              <a:t>    </a:t>
            </a:r>
            <a:r>
              <a:rPr kumimoji="0" lang="en-US" altLang="zh-CN" sz="3200" b="1" i="0" u="none" strike="noStrike" kern="1200" cap="none" spc="0" normalizeH="0" baseline="0" noProof="0" dirty="0" smtClean="0">
                <a:ln>
                  <a:noFill/>
                </a:ln>
                <a:effectLst/>
                <a:uLnTx/>
                <a:uFillTx/>
                <a:latin typeface="+mn-lt"/>
                <a:ea typeface="+mn-ea"/>
                <a:cs typeface="+mn-cs"/>
              </a:rPr>
              <a:t>2</a:t>
            </a:r>
            <a:r>
              <a:rPr kumimoji="0" lang="zh-CN" altLang="en-US" sz="3200" b="1" i="0" u="none" strike="noStrike" kern="1200" cap="none" spc="0" normalizeH="0" baseline="0" noProof="0" dirty="0" smtClean="0">
                <a:ln>
                  <a:noFill/>
                </a:ln>
                <a:effectLst/>
                <a:uLnTx/>
                <a:uFillTx/>
                <a:latin typeface="+mn-lt"/>
                <a:ea typeface="+mn-ea"/>
                <a:cs typeface="+mn-cs"/>
              </a:rPr>
              <a:t>、</a:t>
            </a:r>
            <a:r>
              <a:rPr kumimoji="0" lang="en-US" altLang="zh-CN" sz="3200" b="1" i="0" u="none" strike="noStrike" kern="1200" cap="none" spc="0" normalizeH="0" baseline="0" noProof="0" dirty="0" smtClean="0">
                <a:ln>
                  <a:noFill/>
                </a:ln>
                <a:effectLst/>
                <a:uLnTx/>
                <a:uFillTx/>
                <a:latin typeface="+mn-lt"/>
                <a:ea typeface="+mn-ea"/>
                <a:cs typeface="+mn-cs"/>
              </a:rPr>
              <a:t>L6“</a:t>
            </a:r>
            <a:r>
              <a:rPr kumimoji="0" lang="zh-CN" altLang="en-US" sz="3200" b="1" i="0" u="none" strike="noStrike" kern="1200" cap="none" spc="0" normalizeH="0" baseline="0" noProof="0" dirty="0" smtClean="0">
                <a:ln>
                  <a:noFill/>
                </a:ln>
                <a:effectLst/>
                <a:uLnTx/>
                <a:uFillTx/>
                <a:latin typeface="+mn-lt"/>
                <a:ea typeface="+mn-ea"/>
                <a:cs typeface="+mn-cs"/>
              </a:rPr>
              <a:t>专利拥有数”，必须与上</a:t>
            </a:r>
            <a:endParaRPr kumimoji="0" lang="en-US" altLang="zh-CN" sz="3200" b="1"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20000"/>
              </a:lnSpc>
              <a:spcBef>
                <a:spcPct val="0"/>
              </a:spcBef>
              <a:spcAft>
                <a:spcPts val="0"/>
              </a:spcAft>
              <a:buClrTx/>
              <a:buSzTx/>
              <a:buFontTx/>
              <a:buNone/>
              <a:defRPr/>
            </a:pPr>
            <a:r>
              <a:rPr kumimoji="0" lang="en-US" altLang="zh-CN" sz="3200" b="1" i="0" u="none" strike="noStrike" kern="1200" cap="none" spc="0" normalizeH="0" baseline="0" noProof="0" dirty="0" smtClean="0">
                <a:ln>
                  <a:noFill/>
                </a:ln>
                <a:effectLst/>
                <a:uLnTx/>
                <a:uFillTx/>
                <a:latin typeface="+mn-lt"/>
                <a:ea typeface="+mn-ea"/>
                <a:cs typeface="+mn-cs"/>
              </a:rPr>
              <a:t>             </a:t>
            </a:r>
            <a:r>
              <a:rPr kumimoji="0" lang="zh-CN" altLang="en-US" sz="3200" b="1" i="0" u="none" strike="noStrike" kern="1200" cap="none" spc="0" normalizeH="0" baseline="0" noProof="0" dirty="0" smtClean="0">
                <a:ln>
                  <a:noFill/>
                </a:ln>
                <a:effectLst/>
                <a:uLnTx/>
                <a:uFillTx/>
                <a:latin typeface="+mn-lt"/>
                <a:ea typeface="+mn-ea"/>
                <a:cs typeface="+mn-cs"/>
              </a:rPr>
              <a:t>年的数据相衔接。同时，要扣</a:t>
            </a:r>
            <a:endParaRPr kumimoji="0" lang="en-US" altLang="zh-CN" sz="3200" b="1"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20000"/>
              </a:lnSpc>
              <a:spcBef>
                <a:spcPct val="0"/>
              </a:spcBef>
              <a:spcAft>
                <a:spcPts val="0"/>
              </a:spcAft>
              <a:buClrTx/>
              <a:buSzTx/>
              <a:buFontTx/>
              <a:buNone/>
              <a:defRPr/>
            </a:pPr>
            <a:r>
              <a:rPr kumimoji="0" lang="en-US" altLang="zh-CN" sz="3200" b="1" i="0" u="none" strike="noStrike" kern="1200" cap="none" spc="0" normalizeH="0" baseline="0" noProof="0" dirty="0" smtClean="0">
                <a:ln>
                  <a:noFill/>
                </a:ln>
                <a:effectLst/>
                <a:uLnTx/>
                <a:uFillTx/>
                <a:latin typeface="+mn-lt"/>
                <a:ea typeface="+mn-ea"/>
                <a:cs typeface="+mn-cs"/>
              </a:rPr>
              <a:t>                </a:t>
            </a:r>
            <a:r>
              <a:rPr kumimoji="0" lang="zh-CN" altLang="en-US" sz="3200" b="1" i="0" u="none" strike="noStrike" kern="1200" cap="none" spc="0" normalizeH="0" baseline="0" noProof="0" dirty="0" smtClean="0">
                <a:ln>
                  <a:noFill/>
                </a:ln>
                <a:effectLst/>
                <a:uLnTx/>
                <a:uFillTx/>
                <a:latin typeface="+mn-lt"/>
                <a:ea typeface="+mn-ea"/>
                <a:cs typeface="+mn-cs"/>
              </a:rPr>
              <a:t>除当年已经放弃专利权的数量。</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9" name="Rectangle 6"/>
          <p:cNvSpPr>
            <a:spLocks noChangeArrowheads="1"/>
          </p:cNvSpPr>
          <p:nvPr/>
        </p:nvSpPr>
        <p:spPr bwMode="auto">
          <a:xfrm>
            <a:off x="928662" y="2214554"/>
            <a:ext cx="7358114" cy="3046095"/>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6000" b="1" dirty="0" smtClean="0">
                <a:solidFill>
                  <a:srgbClr val="FF0000"/>
                </a:solidFill>
                <a:latin typeface="宋体" panose="02010600030101010101" pitchFamily="2" charset="-122"/>
                <a:ea typeface="宋体" panose="02010600030101010101" pitchFamily="2" charset="-122"/>
              </a:rPr>
              <a:t>第二部分  </a:t>
            </a:r>
            <a:endParaRPr lang="en-US" altLang="zh-CN" sz="6000" b="1" dirty="0" smtClean="0">
              <a:solidFill>
                <a:srgbClr val="FF0000"/>
              </a:solidFill>
              <a:latin typeface="宋体" panose="02010600030101010101" pitchFamily="2" charset="-122"/>
              <a:ea typeface="宋体" panose="02010600030101010101" pitchFamily="2" charset="-122"/>
            </a:endParaRPr>
          </a:p>
          <a:p>
            <a:pPr marL="342900" indent="-342900">
              <a:spcBef>
                <a:spcPct val="50000"/>
              </a:spcBef>
              <a:defRPr/>
            </a:pPr>
            <a:r>
              <a:rPr lang="en-US" altLang="zh-CN" sz="6000" b="1" dirty="0" smtClean="0">
                <a:solidFill>
                  <a:srgbClr val="FF0000"/>
                </a:solidFill>
                <a:latin typeface="宋体" panose="02010600030101010101" pitchFamily="2" charset="-122"/>
                <a:ea typeface="宋体" panose="02010600030101010101" pitchFamily="2" charset="-122"/>
              </a:rPr>
              <a:t>    </a:t>
            </a:r>
            <a:r>
              <a:rPr lang="zh-CN" altLang="en-US" sz="6000" b="1" dirty="0" smtClean="0">
                <a:solidFill>
                  <a:srgbClr val="FF0000"/>
                </a:solidFill>
                <a:latin typeface="宋体" panose="02010600030101010101" pitchFamily="2" charset="-122"/>
                <a:ea typeface="宋体" panose="02010600030101010101" pitchFamily="2" charset="-122"/>
              </a:rPr>
              <a:t>年报指标解释</a:t>
            </a:r>
            <a:endParaRPr lang="en-US" altLang="zh-CN" sz="6000" b="1" dirty="0" smtClean="0">
              <a:solidFill>
                <a:srgbClr val="FF0000"/>
              </a:solidFill>
              <a:latin typeface="宋体" panose="02010600030101010101" pitchFamily="2" charset="-122"/>
              <a:ea typeface="宋体" panose="02010600030101010101" pitchFamily="2" charset="-122"/>
            </a:endParaRPr>
          </a:p>
          <a:p>
            <a:pPr marL="342900" indent="-342900">
              <a:spcBef>
                <a:spcPct val="50000"/>
              </a:spcBef>
              <a:defRPr/>
            </a:pP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
        <p:nvSpPr>
          <p:cNvPr id="6"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第五部分  年报问答</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8</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9" name="Rectangle 3"/>
          <p:cNvSpPr txBox="1">
            <a:spLocks noChangeArrowheads="1"/>
          </p:cNvSpPr>
          <p:nvPr/>
        </p:nvSpPr>
        <p:spPr>
          <a:xfrm>
            <a:off x="971550" y="1125538"/>
            <a:ext cx="7272338" cy="4895850"/>
          </a:xfrm>
          <a:prstGeom prst="rect">
            <a:avLst/>
          </a:prstGeom>
        </p:spPr>
        <p:txBody>
          <a:bodyPr vert="horz" lIns="91440" tIns="45720" rIns="91440" bIns="45720" rtlCol="0">
            <a:normAutofit fontScale="77500" lnSpcReduction="20000"/>
          </a:bodyPr>
          <a:lstStyle/>
          <a:p>
            <a:pPr marL="0" marR="0" lvl="0" indent="0" defTabSz="914400" rtl="0" eaLnBrk="1" fontAlgn="auto" latinLnBrk="0" hangingPunct="1">
              <a:lnSpc>
                <a:spcPts val="3000"/>
              </a:lnSpc>
              <a:spcAft>
                <a:spcPts val="0"/>
              </a:spcAft>
              <a:buClrTx/>
              <a:buSzTx/>
              <a:buFontTx/>
              <a:buNone/>
              <a:defRPr/>
            </a:pPr>
            <a:r>
              <a:rPr kumimoji="0" lang="zh-CN" altLang="en-US" sz="3200" b="1" i="0" u="none" strike="noStrike" kern="1200" cap="none" spc="0" normalizeH="0" baseline="0" noProof="0" dirty="0" smtClean="0">
                <a:ln>
                  <a:noFill/>
                </a:ln>
                <a:solidFill>
                  <a:srgbClr val="FD0903"/>
                </a:solidFill>
                <a:effectLst/>
                <a:uLnTx/>
                <a:uFillTx/>
                <a:latin typeface="+mn-lt"/>
                <a:ea typeface="+mn-ea"/>
                <a:cs typeface="+mn-cs"/>
              </a:rPr>
              <a:t>问题七：</a:t>
            </a:r>
          </a:p>
          <a:p>
            <a:pPr marL="0" marR="0" lvl="0" indent="0" defTabSz="914400" rtl="0" eaLnBrk="1" fontAlgn="auto" latinLnBrk="0" hangingPunct="1">
              <a:lnSpc>
                <a:spcPts val="3000"/>
              </a:lnSpc>
              <a:spcAft>
                <a:spcPts val="0"/>
              </a:spcAft>
              <a:buClrTx/>
              <a:buSzTx/>
              <a:buFontTx/>
              <a:buNone/>
              <a:defRPr/>
            </a:pPr>
            <a:r>
              <a:rPr kumimoji="0" lang="zh-CN" altLang="en-US" sz="3200" b="1" i="0" u="none" strike="noStrike" kern="1200" cap="none" spc="0" normalizeH="0" baseline="0" noProof="0" dirty="0" smtClean="0">
                <a:ln>
                  <a:noFill/>
                </a:ln>
                <a:effectLst/>
                <a:uLnTx/>
                <a:uFillTx/>
                <a:latin typeface="+mn-lt"/>
                <a:ea typeface="+mn-ea"/>
                <a:cs typeface="+mn-cs"/>
              </a:rPr>
              <a:t>         表</a:t>
            </a:r>
            <a:r>
              <a:rPr kumimoji="0" lang="en-US" altLang="zh-CN" sz="3200" b="1" i="0" u="none" strike="noStrike" kern="1200" cap="none" spc="0" normalizeH="0" baseline="0" noProof="0" dirty="0" smtClean="0">
                <a:ln>
                  <a:noFill/>
                </a:ln>
                <a:effectLst/>
                <a:uLnTx/>
                <a:uFillTx/>
                <a:latin typeface="+mn-lt"/>
                <a:ea typeface="+mn-ea"/>
                <a:cs typeface="+mn-cs"/>
              </a:rPr>
              <a:t>7 </a:t>
            </a:r>
            <a:r>
              <a:rPr kumimoji="0" lang="zh-CN" altLang="en-US" sz="3200" b="1" i="0" u="none" strike="noStrike" kern="1200" cap="none" spc="0" normalizeH="0" baseline="0" noProof="0" dirty="0" smtClean="0">
                <a:ln>
                  <a:noFill/>
                </a:ln>
                <a:effectLst/>
                <a:uLnTx/>
                <a:uFillTx/>
                <a:latin typeface="+mn-lt"/>
                <a:ea typeface="+mn-ea"/>
                <a:cs typeface="+mn-cs"/>
              </a:rPr>
              <a:t>应该注意的问题是什么？</a:t>
            </a:r>
          </a:p>
          <a:p>
            <a:pPr marL="0" marR="0" lvl="0" indent="0" defTabSz="914400" rtl="0" eaLnBrk="1" fontAlgn="auto" latinLnBrk="0" hangingPunct="1">
              <a:lnSpc>
                <a:spcPts val="3000"/>
              </a:lnSpc>
              <a:spcAft>
                <a:spcPts val="0"/>
              </a:spcAft>
              <a:buClrTx/>
              <a:buSzTx/>
              <a:buFontTx/>
              <a:buNone/>
              <a:defRPr/>
            </a:pPr>
            <a:r>
              <a:rPr kumimoji="0" lang="zh-CN" altLang="en-US" sz="3200" b="1" i="0" u="none" strike="noStrike" kern="1200" cap="none" spc="0" normalizeH="0" baseline="0" noProof="0" dirty="0" smtClean="0">
                <a:ln>
                  <a:noFill/>
                </a:ln>
                <a:effectLst/>
                <a:uLnTx/>
                <a:uFillTx/>
                <a:latin typeface="+mn-lt"/>
                <a:ea typeface="+mn-ea"/>
                <a:cs typeface="+mn-cs"/>
              </a:rPr>
              <a:t>答：</a:t>
            </a:r>
            <a:r>
              <a:rPr kumimoji="0" lang="en-US" altLang="zh-CN" sz="3200" b="1" i="0" u="none" strike="noStrike" kern="1200" cap="none" spc="0" normalizeH="0" baseline="0" noProof="0" dirty="0" smtClean="0">
                <a:ln>
                  <a:noFill/>
                </a:ln>
                <a:effectLst/>
                <a:uLnTx/>
                <a:uFillTx/>
                <a:latin typeface="+mn-lt"/>
                <a:ea typeface="+mn-ea"/>
                <a:cs typeface="+mn-cs"/>
              </a:rPr>
              <a:t>1</a:t>
            </a:r>
            <a:r>
              <a:rPr kumimoji="0" lang="zh-CN" altLang="en-US" sz="3200" b="1" i="0" u="none" strike="noStrike" kern="1200" cap="none" spc="0" normalizeH="0" baseline="0" noProof="0" dirty="0" smtClean="0">
                <a:ln>
                  <a:noFill/>
                </a:ln>
                <a:effectLst/>
                <a:uLnTx/>
                <a:uFillTx/>
                <a:latin typeface="+mn-lt"/>
                <a:ea typeface="+mn-ea"/>
                <a:cs typeface="+mn-cs"/>
              </a:rPr>
              <a:t>、著作的统计范围是理工农医学科，不包含</a:t>
            </a:r>
            <a:endParaRPr kumimoji="0" lang="en-US" altLang="zh-CN" sz="32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ts val="3000"/>
              </a:lnSpc>
              <a:spcAft>
                <a:spcPts val="0"/>
              </a:spcAft>
              <a:buClrTx/>
              <a:buSzTx/>
              <a:buFontTx/>
              <a:buNone/>
              <a:defRPr/>
            </a:pPr>
            <a:r>
              <a:rPr lang="en-US" altLang="zh-CN" sz="3200" b="1" dirty="0" smtClean="0"/>
              <a:t>                </a:t>
            </a:r>
            <a:r>
              <a:rPr kumimoji="0" lang="zh-CN" altLang="en-US" sz="3200" b="1" i="0" u="none" strike="noStrike" kern="1200" cap="none" spc="0" normalizeH="0" baseline="0" noProof="0" dirty="0" smtClean="0">
                <a:ln>
                  <a:noFill/>
                </a:ln>
                <a:effectLst/>
                <a:uLnTx/>
                <a:uFillTx/>
                <a:latin typeface="+mn-lt"/>
                <a:ea typeface="+mn-ea"/>
                <a:cs typeface="+mn-cs"/>
              </a:rPr>
              <a:t>人文社科领域的著作；</a:t>
            </a:r>
          </a:p>
          <a:p>
            <a:pPr marL="0" marR="0" lvl="0" indent="0" defTabSz="914400" rtl="0" eaLnBrk="1" fontAlgn="auto" latinLnBrk="0" hangingPunct="1">
              <a:lnSpc>
                <a:spcPts val="3000"/>
              </a:lnSpc>
              <a:spcAft>
                <a:spcPts val="0"/>
              </a:spcAft>
              <a:buClrTx/>
              <a:buSzTx/>
              <a:buFontTx/>
              <a:buNone/>
              <a:defRPr/>
            </a:pPr>
            <a:r>
              <a:rPr kumimoji="0" lang="zh-CN" altLang="en-US" sz="3200" b="1" i="0" u="none" strike="noStrike" kern="1200" cap="none" spc="0" normalizeH="0" baseline="0" noProof="0" dirty="0" smtClean="0">
                <a:ln>
                  <a:noFill/>
                </a:ln>
                <a:effectLst/>
                <a:uLnTx/>
                <a:uFillTx/>
                <a:latin typeface="+mn-lt"/>
                <a:ea typeface="+mn-ea"/>
                <a:cs typeface="+mn-cs"/>
              </a:rPr>
              <a:t>         </a:t>
            </a:r>
            <a:r>
              <a:rPr kumimoji="0" lang="en-US" altLang="zh-CN" sz="3200" b="1" i="0" u="none" strike="noStrike" kern="1200" cap="none" spc="0" normalizeH="0" baseline="0" noProof="0" dirty="0" smtClean="0">
                <a:ln>
                  <a:noFill/>
                </a:ln>
                <a:effectLst/>
                <a:uLnTx/>
                <a:uFillTx/>
                <a:latin typeface="+mn-lt"/>
                <a:ea typeface="+mn-ea"/>
                <a:cs typeface="+mn-cs"/>
              </a:rPr>
              <a:t>2</a:t>
            </a:r>
            <a:r>
              <a:rPr kumimoji="0" lang="zh-CN" altLang="en-US" sz="3200" b="1" i="0" u="none" strike="noStrike" kern="1200" cap="none" spc="0" normalizeH="0" baseline="0" noProof="0" dirty="0" smtClean="0">
                <a:ln>
                  <a:noFill/>
                </a:ln>
                <a:effectLst/>
                <a:uLnTx/>
                <a:uFillTx/>
                <a:latin typeface="+mn-lt"/>
                <a:ea typeface="+mn-ea"/>
                <a:cs typeface="+mn-cs"/>
              </a:rPr>
              <a:t>、必须注意著作的字数单位为</a:t>
            </a:r>
            <a:r>
              <a:rPr kumimoji="0" lang="zh-CN" altLang="en-US" sz="3200" b="1" i="0" u="none" strike="noStrike" kern="1200" cap="none" spc="0" normalizeH="0" baseline="0" noProof="0" dirty="0" smtClean="0">
                <a:ln>
                  <a:noFill/>
                </a:ln>
                <a:solidFill>
                  <a:srgbClr val="FF0000"/>
                </a:solidFill>
                <a:effectLst/>
                <a:uLnTx/>
                <a:uFillTx/>
                <a:latin typeface="+mn-lt"/>
                <a:ea typeface="+mn-ea"/>
                <a:cs typeface="+mn-cs"/>
              </a:rPr>
              <a:t>“千字”</a:t>
            </a:r>
            <a:r>
              <a:rPr kumimoji="0" lang="zh-CN" altLang="en-US" sz="3200" b="1" i="0" u="none" strike="noStrike" kern="1200" cap="none" spc="0" normalizeH="0" baseline="0" noProof="0" dirty="0" smtClean="0">
                <a:ln>
                  <a:noFill/>
                </a:ln>
                <a:effectLst/>
                <a:uLnTx/>
                <a:uFillTx/>
                <a:latin typeface="+mn-lt"/>
                <a:ea typeface="+mn-ea"/>
                <a:cs typeface="+mn-cs"/>
              </a:rPr>
              <a:t>，而</a:t>
            </a:r>
            <a:endParaRPr kumimoji="0" lang="en-US" altLang="zh-CN" sz="32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ts val="3000"/>
              </a:lnSpc>
              <a:spcAft>
                <a:spcPts val="0"/>
              </a:spcAft>
              <a:buClrTx/>
              <a:buSzTx/>
              <a:buFontTx/>
              <a:buNone/>
              <a:defRPr/>
            </a:pPr>
            <a:r>
              <a:rPr lang="en-US" altLang="zh-CN" sz="3200" b="1" dirty="0" smtClean="0"/>
              <a:t>                </a:t>
            </a:r>
            <a:r>
              <a:rPr kumimoji="0" lang="zh-CN" altLang="en-US" sz="3200" b="1" i="0" u="none" strike="noStrike" kern="1200" cap="none" spc="0" normalizeH="0" baseline="0" noProof="0" dirty="0" smtClean="0">
                <a:ln>
                  <a:noFill/>
                </a:ln>
                <a:effectLst/>
                <a:uLnTx/>
                <a:uFillTx/>
                <a:latin typeface="+mn-lt"/>
                <a:ea typeface="+mn-ea"/>
                <a:cs typeface="+mn-cs"/>
              </a:rPr>
              <a:t>非</a:t>
            </a:r>
            <a:r>
              <a:rPr kumimoji="0" lang="zh-CN" altLang="en-US" sz="3200" b="1" i="0" u="none" strike="noStrike" kern="1200" cap="none" spc="0" normalizeH="0" baseline="0" noProof="0" dirty="0" smtClean="0">
                <a:ln>
                  <a:noFill/>
                </a:ln>
                <a:solidFill>
                  <a:srgbClr val="FF0000"/>
                </a:solidFill>
                <a:effectLst/>
                <a:uLnTx/>
                <a:uFillTx/>
                <a:latin typeface="+mn-lt"/>
                <a:ea typeface="+mn-ea"/>
                <a:cs typeface="+mn-cs"/>
              </a:rPr>
              <a:t>“万字”</a:t>
            </a:r>
            <a:r>
              <a:rPr kumimoji="0" lang="zh-CN" altLang="en-US" sz="3200" b="1" i="0" u="none" strike="noStrike" kern="1200" cap="none" spc="0" normalizeH="0" baseline="0" noProof="0" dirty="0" smtClean="0">
                <a:ln>
                  <a:noFill/>
                </a:ln>
                <a:effectLst/>
                <a:uLnTx/>
                <a:uFillTx/>
                <a:latin typeface="+mn-lt"/>
                <a:ea typeface="+mn-ea"/>
                <a:cs typeface="+mn-cs"/>
              </a:rPr>
              <a:t>；</a:t>
            </a:r>
            <a:endParaRPr kumimoji="0" lang="en-US" altLang="zh-CN" sz="32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ts val="3000"/>
              </a:lnSpc>
              <a:spcAft>
                <a:spcPts val="0"/>
              </a:spcAft>
              <a:buClrTx/>
              <a:buSzTx/>
              <a:buFontTx/>
              <a:buNone/>
              <a:defRPr/>
            </a:pPr>
            <a:r>
              <a:rPr lang="en-US" altLang="zh-CN" sz="3200" b="1" dirty="0" smtClean="0"/>
              <a:t> </a:t>
            </a:r>
            <a:r>
              <a:rPr kumimoji="0" lang="zh-CN" altLang="en-US" sz="3200" b="1" i="0" u="none" strike="noStrike" kern="1200" cap="none" spc="0" normalizeH="0" baseline="0" noProof="0" dirty="0" smtClean="0">
                <a:ln>
                  <a:noFill/>
                </a:ln>
                <a:effectLst/>
                <a:uLnTx/>
                <a:uFillTx/>
                <a:latin typeface="+mn-lt"/>
                <a:ea typeface="+mn-ea"/>
                <a:cs typeface="+mn-cs"/>
              </a:rPr>
              <a:t>        </a:t>
            </a:r>
            <a:r>
              <a:rPr kumimoji="0" lang="en-US" altLang="zh-CN" sz="3200" b="1" i="0" u="none" strike="noStrike" kern="1200" cap="none" spc="0" normalizeH="0" baseline="0" noProof="0" dirty="0" smtClean="0">
                <a:ln>
                  <a:noFill/>
                </a:ln>
                <a:effectLst/>
                <a:uLnTx/>
                <a:uFillTx/>
                <a:latin typeface="+mn-lt"/>
                <a:ea typeface="+mn-ea"/>
                <a:cs typeface="+mn-cs"/>
              </a:rPr>
              <a:t>3</a:t>
            </a:r>
            <a:r>
              <a:rPr kumimoji="0" lang="zh-CN" altLang="en-US" sz="3200" b="1" i="0" u="none" strike="noStrike" kern="1200" cap="none" spc="0" normalizeH="0" baseline="0" noProof="0" dirty="0" smtClean="0">
                <a:ln>
                  <a:noFill/>
                </a:ln>
                <a:effectLst/>
                <a:uLnTx/>
                <a:uFillTx/>
                <a:latin typeface="+mn-lt"/>
                <a:ea typeface="+mn-ea"/>
                <a:cs typeface="+mn-cs"/>
              </a:rPr>
              <a:t>、</a:t>
            </a:r>
            <a:r>
              <a:rPr kumimoji="0" lang="en-US" altLang="zh-CN" sz="3200" b="1" i="0" u="none" strike="noStrike" kern="1200" cap="none" spc="0" normalizeH="0" baseline="0" noProof="0" dirty="0" smtClean="0">
                <a:ln>
                  <a:noFill/>
                </a:ln>
                <a:effectLst/>
                <a:uLnTx/>
                <a:uFillTx/>
                <a:latin typeface="+mn-lt"/>
                <a:ea typeface="+mn-ea"/>
                <a:cs typeface="+mn-cs"/>
              </a:rPr>
              <a:t>L19“</a:t>
            </a:r>
            <a:r>
              <a:rPr kumimoji="0" lang="zh-CN" altLang="en-US" sz="3200" b="1" i="0" u="none" strike="noStrike" kern="1200" cap="none" spc="0" normalizeH="0" baseline="0" noProof="0" dirty="0" smtClean="0">
                <a:ln>
                  <a:noFill/>
                </a:ln>
                <a:effectLst/>
                <a:uLnTx/>
                <a:uFillTx/>
                <a:latin typeface="+mn-lt"/>
                <a:ea typeface="+mn-ea"/>
                <a:cs typeface="+mn-cs"/>
              </a:rPr>
              <a:t>国家基金重点、重大项目”，特别注</a:t>
            </a:r>
            <a:endParaRPr kumimoji="0" lang="en-US" altLang="zh-CN" sz="32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ts val="3000"/>
              </a:lnSpc>
              <a:spcAft>
                <a:spcPts val="0"/>
              </a:spcAft>
              <a:buClrTx/>
              <a:buSzTx/>
              <a:buFontTx/>
              <a:buNone/>
              <a:defRPr/>
            </a:pPr>
            <a:r>
              <a:rPr lang="en-US" altLang="zh-CN" sz="3200" b="1" dirty="0" smtClean="0"/>
              <a:t>               </a:t>
            </a:r>
            <a:r>
              <a:rPr kumimoji="0" lang="zh-CN" altLang="en-US" sz="3200" b="1" i="0" u="none" strike="noStrike" kern="1200" cap="none" spc="0" normalizeH="0" baseline="0" noProof="0" dirty="0" smtClean="0">
                <a:ln>
                  <a:noFill/>
                </a:ln>
                <a:effectLst/>
                <a:uLnTx/>
                <a:uFillTx/>
                <a:latin typeface="+mn-lt"/>
                <a:ea typeface="+mn-ea"/>
                <a:cs typeface="+mn-cs"/>
              </a:rPr>
              <a:t>意这一项不是普通的面上基金，仅指重点</a:t>
            </a:r>
            <a:endParaRPr kumimoji="0" lang="en-US" altLang="zh-CN" sz="32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ts val="3000"/>
              </a:lnSpc>
              <a:spcAft>
                <a:spcPts val="0"/>
              </a:spcAft>
              <a:buClrTx/>
              <a:buSzTx/>
              <a:buFontTx/>
              <a:buNone/>
              <a:defRPr/>
            </a:pPr>
            <a:r>
              <a:rPr lang="en-US" altLang="zh-CN" sz="3200" b="1" dirty="0" smtClean="0"/>
              <a:t>                  </a:t>
            </a:r>
            <a:r>
              <a:rPr kumimoji="0" lang="zh-CN" altLang="en-US" sz="3200" b="1" i="0" u="none" strike="noStrike" kern="1200" cap="none" spc="0" normalizeH="0" baseline="0" noProof="0" dirty="0" smtClean="0">
                <a:ln>
                  <a:noFill/>
                </a:ln>
                <a:effectLst/>
                <a:uLnTx/>
                <a:uFillTx/>
                <a:latin typeface="+mn-lt"/>
                <a:ea typeface="+mn-ea"/>
                <a:cs typeface="+mn-cs"/>
              </a:rPr>
              <a:t>、重大两项；</a:t>
            </a:r>
          </a:p>
          <a:p>
            <a:pPr marL="0" marR="0" lvl="0" indent="0" defTabSz="914400" rtl="0" eaLnBrk="1" fontAlgn="auto" latinLnBrk="0" hangingPunct="1">
              <a:lnSpc>
                <a:spcPts val="3000"/>
              </a:lnSpc>
              <a:spcAft>
                <a:spcPts val="0"/>
              </a:spcAft>
              <a:buClrTx/>
              <a:buSzTx/>
              <a:buFontTx/>
              <a:buNone/>
              <a:defRPr/>
            </a:pPr>
            <a:r>
              <a:rPr kumimoji="0" lang="zh-CN" altLang="en-US" sz="3200" b="1" i="0" u="none" strike="noStrike" kern="1200" cap="none" spc="0" normalizeH="0" baseline="0" noProof="0" dirty="0" smtClean="0">
                <a:ln>
                  <a:noFill/>
                </a:ln>
                <a:effectLst/>
                <a:uLnTx/>
                <a:uFillTx/>
                <a:latin typeface="+mn-lt"/>
                <a:ea typeface="+mn-ea"/>
                <a:cs typeface="+mn-cs"/>
              </a:rPr>
              <a:t>         </a:t>
            </a:r>
            <a:r>
              <a:rPr kumimoji="0" lang="en-US" altLang="zh-CN" sz="3200" b="1" i="0" u="none" strike="noStrike" kern="1200" cap="none" spc="0" normalizeH="0" baseline="0" noProof="0" dirty="0" smtClean="0">
                <a:ln>
                  <a:noFill/>
                </a:ln>
                <a:effectLst/>
                <a:uLnTx/>
                <a:uFillTx/>
                <a:latin typeface="+mn-lt"/>
                <a:ea typeface="+mn-ea"/>
                <a:cs typeface="+mn-cs"/>
              </a:rPr>
              <a:t>4</a:t>
            </a:r>
            <a:r>
              <a:rPr kumimoji="0" lang="zh-CN" altLang="en-US" sz="3200" b="1" i="0" u="none" strike="noStrike" kern="1200" cap="none" spc="0" normalizeH="0" baseline="0" noProof="0" dirty="0" smtClean="0">
                <a:ln>
                  <a:noFill/>
                </a:ln>
                <a:effectLst/>
                <a:uLnTx/>
                <a:uFillTx/>
                <a:latin typeface="+mn-lt"/>
                <a:ea typeface="+mn-ea"/>
                <a:cs typeface="+mn-cs"/>
              </a:rPr>
              <a:t>、</a:t>
            </a:r>
            <a:r>
              <a:rPr kumimoji="0" lang="en-US" altLang="zh-CN" sz="3200" b="1" i="0" u="none" strike="noStrike" kern="1200" cap="none" spc="0" normalizeH="0" baseline="0" noProof="0" dirty="0" smtClean="0">
                <a:ln>
                  <a:noFill/>
                </a:ln>
                <a:effectLst/>
                <a:uLnTx/>
                <a:uFillTx/>
                <a:latin typeface="+mn-lt"/>
                <a:ea typeface="+mn-ea"/>
                <a:cs typeface="+mn-cs"/>
              </a:rPr>
              <a:t>L21“</a:t>
            </a:r>
            <a:r>
              <a:rPr kumimoji="0" lang="zh-CN" altLang="en-US" sz="3200" b="1" i="0" u="none" strike="noStrike" kern="1200" cap="none" spc="0" normalizeH="0" baseline="0" noProof="0" dirty="0" smtClean="0">
                <a:ln>
                  <a:noFill/>
                </a:ln>
                <a:effectLst/>
                <a:uLnTx/>
                <a:uFillTx/>
                <a:latin typeface="+mn-lt"/>
                <a:ea typeface="+mn-ea"/>
                <a:cs typeface="+mn-cs"/>
              </a:rPr>
              <a:t>成果鉴定”，数据不要乱填，甚至超      </a:t>
            </a:r>
            <a:endParaRPr kumimoji="0" lang="en-US" altLang="zh-CN" sz="32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ts val="3000"/>
              </a:lnSpc>
              <a:spcAft>
                <a:spcPts val="0"/>
              </a:spcAft>
              <a:buClrTx/>
              <a:buSzTx/>
              <a:buFontTx/>
              <a:buNone/>
              <a:defRPr/>
            </a:pPr>
            <a:r>
              <a:rPr lang="en-US" altLang="zh-CN" sz="3200" b="1" dirty="0" smtClean="0"/>
              <a:t>                </a:t>
            </a:r>
            <a:r>
              <a:rPr kumimoji="0" lang="zh-CN" altLang="en-US" sz="3200" b="1" i="0" u="none" strike="noStrike" kern="1200" cap="none" spc="0" normalizeH="0" baseline="0" noProof="0" dirty="0" smtClean="0">
                <a:ln>
                  <a:noFill/>
                </a:ln>
                <a:effectLst/>
                <a:uLnTx/>
                <a:uFillTx/>
                <a:latin typeface="+mn-lt"/>
                <a:ea typeface="+mn-ea"/>
                <a:cs typeface="+mn-cs"/>
              </a:rPr>
              <a:t>过了当年的承担项目数量。</a:t>
            </a:r>
          </a:p>
        </p:txBody>
      </p:sp>
    </p:spTree>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8" name="Rectangle 3"/>
          <p:cNvSpPr txBox="1">
            <a:spLocks noChangeArrowheads="1"/>
          </p:cNvSpPr>
          <p:nvPr/>
        </p:nvSpPr>
        <p:spPr>
          <a:xfrm>
            <a:off x="714348" y="1785926"/>
            <a:ext cx="7715304" cy="4500594"/>
          </a:xfrm>
          <a:prstGeom prst="rect">
            <a:avLst/>
          </a:prstGeom>
        </p:spPr>
        <p:txBody>
          <a:bodyPr vert="horz" lIns="91440" tIns="45720" rIns="91440" bIns="45720" rtlCol="0">
            <a:normAutofit/>
          </a:bodyPr>
          <a:lstStyle/>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en-US" altLang="zh-CN" sz="2400" b="1" i="0" u="none" strike="noStrike" kern="1200" cap="none" spc="0" normalizeH="0" baseline="0" noProof="0" dirty="0" smtClean="0">
              <a:ln>
                <a:noFill/>
              </a:ln>
              <a:solidFill>
                <a:srgbClr val="000066"/>
              </a:solidFill>
              <a:effectLst/>
              <a:uLnTx/>
              <a:uFillTx/>
              <a:latin typeface="+mn-lt"/>
              <a:ea typeface="+mn-ea"/>
              <a:cs typeface="+mn-cs"/>
            </a:endParaRPr>
          </a:p>
          <a:p>
            <a:pPr marL="812800" marR="0" lvl="0" indent="-812800" defTabSz="914400" rtl="0" eaLnBrk="1" fontAlgn="auto" latinLnBrk="0" hangingPunct="1">
              <a:lnSpc>
                <a:spcPct val="150000"/>
              </a:lnSpc>
              <a:spcBef>
                <a:spcPct val="20000"/>
              </a:spcBef>
              <a:spcAft>
                <a:spcPts val="0"/>
              </a:spcAft>
              <a:buClrTx/>
              <a:buSzTx/>
              <a:buFontTx/>
              <a:buNone/>
              <a:defRPr/>
            </a:pPr>
            <a:endParaRPr kumimoji="0" lang="zh-CN" altLang="en-US" sz="2400" b="1" i="0" u="none" strike="noStrike" kern="1200" cap="none" spc="0" normalizeH="0" baseline="0" noProof="0" dirty="0" smtClean="0">
              <a:ln>
                <a:noFill/>
              </a:ln>
              <a:solidFill>
                <a:srgbClr val="000066"/>
              </a:solidFill>
              <a:effectLst/>
              <a:uLnTx/>
              <a:uFillTx/>
              <a:latin typeface="+mn-lt"/>
              <a:ea typeface="+mn-ea"/>
              <a:cs typeface="+mn-cs"/>
            </a:endParaRPr>
          </a:p>
        </p:txBody>
      </p:sp>
      <p:sp>
        <p:nvSpPr>
          <p:cNvPr id="7"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
        <p:nvSpPr>
          <p:cNvPr id="6"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第五部分  年报问答</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9</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9" name="Rectangle 3"/>
          <p:cNvSpPr txBox="1">
            <a:spLocks noChangeArrowheads="1"/>
          </p:cNvSpPr>
          <p:nvPr/>
        </p:nvSpPr>
        <p:spPr>
          <a:xfrm>
            <a:off x="1042988" y="1125538"/>
            <a:ext cx="7200900" cy="4875230"/>
          </a:xfrm>
          <a:prstGeom prst="rect">
            <a:avLst/>
          </a:prstGeom>
        </p:spPr>
        <p:txBody>
          <a:bodyPr vert="horz" lIns="91440" tIns="45720" rIns="91440" bIns="45720" rtlCol="0">
            <a:normAutofit/>
          </a:bodyPr>
          <a:lstStyle/>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3200" b="1" i="0" u="none" strike="noStrike" kern="1200" cap="none" spc="0" normalizeH="0" baseline="0" noProof="0" dirty="0" smtClean="0">
                <a:ln>
                  <a:noFill/>
                </a:ln>
                <a:solidFill>
                  <a:srgbClr val="FD0903"/>
                </a:solidFill>
                <a:effectLst/>
                <a:uLnTx/>
                <a:uFillTx/>
                <a:latin typeface="+mn-lt"/>
                <a:ea typeface="+mn-ea"/>
                <a:cs typeface="+mn-cs"/>
              </a:rPr>
              <a:t>问题八：</a:t>
            </a:r>
            <a:endParaRPr kumimoji="0" lang="en-US" altLang="zh-CN" sz="3200" b="1" i="0" u="none" strike="noStrike" kern="1200" cap="none" spc="0" normalizeH="0" baseline="0" noProof="0" dirty="0" smtClean="0">
              <a:ln>
                <a:noFill/>
              </a:ln>
              <a:solidFill>
                <a:srgbClr val="FD0903"/>
              </a:solidFill>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Tx/>
              <a:buNone/>
              <a:defRPr/>
            </a:pPr>
            <a:r>
              <a:rPr lang="en-US" altLang="zh-CN" sz="3200" b="1" dirty="0" smtClean="0">
                <a:solidFill>
                  <a:srgbClr val="FD0903"/>
                </a:solidFill>
              </a:rPr>
              <a:t>         </a:t>
            </a:r>
            <a:r>
              <a:rPr kumimoji="0" lang="zh-CN" altLang="en-US" sz="3200" b="1" i="0" u="none" strike="noStrike" kern="1200" cap="none" spc="0" normalizeH="0" baseline="0" noProof="0" dirty="0" smtClean="0">
                <a:ln>
                  <a:noFill/>
                </a:ln>
                <a:effectLst/>
                <a:uLnTx/>
                <a:uFillTx/>
                <a:latin typeface="+mn-lt"/>
                <a:ea typeface="+mn-ea"/>
                <a:cs typeface="+mn-cs"/>
              </a:rPr>
              <a:t>表</a:t>
            </a:r>
            <a:r>
              <a:rPr kumimoji="0" lang="en-US" altLang="zh-CN" sz="3200" b="1" i="0" u="none" strike="noStrike" kern="1200" cap="none" spc="0" normalizeH="0" baseline="0" noProof="0" dirty="0" smtClean="0">
                <a:ln>
                  <a:noFill/>
                </a:ln>
                <a:effectLst/>
                <a:uLnTx/>
                <a:uFillTx/>
                <a:latin typeface="+mn-lt"/>
                <a:ea typeface="+mn-ea"/>
                <a:cs typeface="+mn-cs"/>
              </a:rPr>
              <a:t>9 </a:t>
            </a:r>
            <a:r>
              <a:rPr kumimoji="0" lang="zh-CN" altLang="en-US" sz="3200" b="1" i="0" u="none" strike="noStrike" kern="1200" cap="none" spc="0" normalizeH="0" baseline="0" noProof="0" dirty="0" smtClean="0">
                <a:ln>
                  <a:noFill/>
                </a:ln>
                <a:effectLst/>
                <a:uLnTx/>
                <a:uFillTx/>
                <a:latin typeface="+mn-lt"/>
                <a:ea typeface="+mn-ea"/>
                <a:cs typeface="+mn-cs"/>
              </a:rPr>
              <a:t>应该注意的问题是什么？</a:t>
            </a: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3200" b="1" i="0" u="none" strike="noStrike" kern="1200" cap="none" spc="0" normalizeH="0" baseline="0" noProof="0" dirty="0" smtClean="0">
                <a:ln>
                  <a:noFill/>
                </a:ln>
                <a:effectLst/>
                <a:uLnTx/>
                <a:uFillTx/>
                <a:latin typeface="+mn-lt"/>
                <a:ea typeface="+mn-ea"/>
                <a:cs typeface="+mn-cs"/>
              </a:rPr>
              <a:t>答：特别在注意国家奖的获得数量，</a:t>
            </a:r>
            <a:endParaRPr kumimoji="0" lang="en-US" altLang="zh-CN" sz="32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Tx/>
              <a:buNone/>
              <a:defRPr/>
            </a:pPr>
            <a:r>
              <a:rPr lang="en-US" altLang="zh-CN" sz="3200" b="1" dirty="0" smtClean="0"/>
              <a:t>         </a:t>
            </a:r>
            <a:r>
              <a:rPr kumimoji="0" lang="zh-CN" altLang="en-US" sz="3200" b="1" i="0" u="none" strike="noStrike" kern="1200" cap="none" spc="0" normalizeH="0" baseline="0" noProof="0" dirty="0" smtClean="0">
                <a:ln>
                  <a:noFill/>
                </a:ln>
                <a:effectLst/>
                <a:uLnTx/>
                <a:uFillTx/>
                <a:latin typeface="+mn-lt"/>
                <a:ea typeface="+mn-ea"/>
                <a:cs typeface="+mn-cs"/>
              </a:rPr>
              <a:t>不要犯</a:t>
            </a:r>
            <a:r>
              <a:rPr kumimoji="0" lang="zh-CN" altLang="en-US" sz="3200" b="1" i="0" u="none" strike="noStrike" kern="1200" cap="none" spc="0" normalizeH="0" baseline="0" noProof="0" dirty="0" smtClean="0">
                <a:ln>
                  <a:noFill/>
                </a:ln>
                <a:solidFill>
                  <a:srgbClr val="FD0903"/>
                </a:solidFill>
                <a:effectLst/>
                <a:uLnTx/>
                <a:uFillTx/>
                <a:latin typeface="+mn-lt"/>
                <a:ea typeface="+mn-ea"/>
                <a:cs typeface="+mn-cs"/>
              </a:rPr>
              <a:t>“差列”，</a:t>
            </a:r>
            <a:r>
              <a:rPr kumimoji="0" lang="zh-CN" altLang="en-US" sz="3200" b="1" i="0" u="none" strike="noStrike" kern="1200" cap="none" spc="0" normalizeH="0" baseline="0" noProof="0" dirty="0" smtClean="0">
                <a:ln>
                  <a:noFill/>
                </a:ln>
                <a:effectLst/>
                <a:uLnTx/>
                <a:uFillTx/>
                <a:latin typeface="+mn-lt"/>
                <a:ea typeface="+mn-ea"/>
                <a:cs typeface="+mn-cs"/>
              </a:rPr>
              <a:t>即将数据表格</a:t>
            </a:r>
            <a:endParaRPr kumimoji="0" lang="en-US" altLang="zh-CN" sz="3200" b="1"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Tx/>
              <a:buNone/>
              <a:defRPr/>
            </a:pPr>
            <a:r>
              <a:rPr kumimoji="0" lang="en-US" altLang="zh-CN" sz="3200" b="1" i="0" u="none" strike="noStrike" kern="1200" cap="none" spc="0" normalizeH="0" baseline="0" noProof="0" dirty="0" smtClean="0">
                <a:ln>
                  <a:noFill/>
                </a:ln>
                <a:effectLst/>
                <a:uLnTx/>
                <a:uFillTx/>
                <a:latin typeface="+mn-lt"/>
                <a:ea typeface="+mn-ea"/>
                <a:cs typeface="+mn-cs"/>
              </a:rPr>
              <a:t>    </a:t>
            </a:r>
            <a:r>
              <a:rPr kumimoji="0" lang="zh-CN" altLang="en-US" sz="3200" b="1" i="0" u="none" strike="noStrike" kern="1200" cap="none" spc="0" normalizeH="0" baseline="0" noProof="0" dirty="0" smtClean="0">
                <a:ln>
                  <a:noFill/>
                </a:ln>
                <a:effectLst/>
                <a:uLnTx/>
                <a:uFillTx/>
                <a:latin typeface="+mn-lt"/>
                <a:ea typeface="+mn-ea"/>
                <a:cs typeface="+mn-cs"/>
              </a:rPr>
              <a:t>的</a:t>
            </a:r>
            <a:r>
              <a:rPr kumimoji="0" lang="zh-CN" altLang="en-US" sz="3200" b="1" i="0" u="none" strike="noStrike" kern="1200" cap="none" spc="0" normalizeH="0" baseline="0" noProof="0" dirty="0" smtClean="0">
                <a:ln>
                  <a:noFill/>
                </a:ln>
                <a:solidFill>
                  <a:srgbClr val="FD0903"/>
                </a:solidFill>
                <a:effectLst/>
                <a:uLnTx/>
                <a:uFillTx/>
                <a:latin typeface="+mn-lt"/>
                <a:ea typeface="+mn-ea"/>
                <a:cs typeface="+mn-cs"/>
              </a:rPr>
              <a:t>“列”</a:t>
            </a:r>
            <a:r>
              <a:rPr kumimoji="0" lang="zh-CN" altLang="en-US" sz="3200" b="1" i="0" u="none" strike="noStrike" kern="1200" cap="none" spc="0" normalizeH="0" baseline="0" noProof="0" dirty="0" smtClean="0">
                <a:ln>
                  <a:noFill/>
                </a:ln>
                <a:effectLst/>
                <a:uLnTx/>
                <a:uFillTx/>
                <a:latin typeface="+mn-lt"/>
                <a:ea typeface="+mn-ea"/>
                <a:cs typeface="+mn-cs"/>
              </a:rPr>
              <a:t>向左任意移动，造成填</a:t>
            </a:r>
            <a:endParaRPr kumimoji="0" lang="en-US" altLang="zh-CN" sz="3200" b="1" i="0" u="none" strike="noStrike" kern="1200" cap="none" spc="0" normalizeH="0" baseline="0" noProof="0" dirty="0" smtClean="0">
              <a:ln>
                <a:noFill/>
              </a:ln>
              <a:effectLst/>
              <a:uLnTx/>
              <a:uFillTx/>
              <a:latin typeface="+mn-lt"/>
              <a:ea typeface="+mn-ea"/>
              <a:cs typeface="+mn-cs"/>
            </a:endParaRPr>
          </a:p>
          <a:p>
            <a:pPr marL="0" marR="0" lvl="0" indent="0" algn="ctr" defTabSz="914400" rtl="0" eaLnBrk="1" fontAlgn="auto" latinLnBrk="0" hangingPunct="1">
              <a:lnSpc>
                <a:spcPct val="100000"/>
              </a:lnSpc>
              <a:spcBef>
                <a:spcPct val="20000"/>
              </a:spcBef>
              <a:spcAft>
                <a:spcPts val="0"/>
              </a:spcAft>
              <a:buClrTx/>
              <a:buSzTx/>
              <a:buFontTx/>
              <a:buNone/>
              <a:defRPr/>
            </a:pPr>
            <a:r>
              <a:rPr kumimoji="0" lang="en-US" altLang="zh-CN" sz="3200" b="1" i="0" u="none" strike="noStrike" kern="1200" cap="none" spc="0" normalizeH="0" baseline="0" noProof="0" dirty="0" smtClean="0">
                <a:ln>
                  <a:noFill/>
                </a:ln>
                <a:effectLst/>
                <a:uLnTx/>
                <a:uFillTx/>
                <a:latin typeface="+mn-lt"/>
                <a:ea typeface="+mn-ea"/>
                <a:cs typeface="+mn-cs"/>
              </a:rPr>
              <a:t>    </a:t>
            </a:r>
            <a:r>
              <a:rPr kumimoji="0" lang="zh-CN" altLang="en-US" sz="3200" b="1" i="0" u="none" strike="noStrike" kern="1200" cap="none" spc="0" normalizeH="0" baseline="0" noProof="0" dirty="0" smtClean="0">
                <a:ln>
                  <a:noFill/>
                </a:ln>
                <a:effectLst/>
                <a:uLnTx/>
                <a:uFillTx/>
                <a:latin typeface="+mn-lt"/>
                <a:ea typeface="+mn-ea"/>
                <a:cs typeface="+mn-cs"/>
              </a:rPr>
              <a:t>报的错误，即将省部级奖移到了</a:t>
            </a:r>
            <a:endParaRPr kumimoji="0" lang="en-US" altLang="zh-CN" sz="32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Tx/>
              <a:buNone/>
              <a:defRPr/>
            </a:pPr>
            <a:r>
              <a:rPr kumimoji="0" lang="zh-CN" altLang="en-US" sz="3200" b="1" i="0" u="none" strike="noStrike" kern="1200" cap="none" spc="0" normalizeH="0" baseline="0" noProof="0" dirty="0" smtClean="0">
                <a:ln>
                  <a:noFill/>
                </a:ln>
                <a:effectLst/>
                <a:uLnTx/>
                <a:uFillTx/>
                <a:latin typeface="+mn-lt"/>
                <a:ea typeface="+mn-ea"/>
                <a:cs typeface="+mn-cs"/>
              </a:rPr>
              <a:t>         国家奖的行列之中。</a:t>
            </a:r>
            <a:endParaRPr kumimoji="0" lang="en-US" altLang="zh-CN" sz="3200" b="1" i="0" u="none" strike="noStrike" kern="1200" cap="none" spc="0" normalizeH="0" baseline="0" noProof="0" dirty="0" smtClean="0">
              <a:ln>
                <a:noFill/>
              </a:ln>
              <a:effectLst/>
              <a:uLnTx/>
              <a:uFillTx/>
              <a:latin typeface="+mn-lt"/>
              <a:ea typeface="+mn-ea"/>
              <a:cs typeface="+mn-cs"/>
            </a:endParaRPr>
          </a:p>
          <a:p>
            <a:pPr marL="0" marR="0" lvl="0" indent="0" defTabSz="914400" rtl="0" eaLnBrk="1" fontAlgn="auto" latinLnBrk="0" hangingPunct="1">
              <a:lnSpc>
                <a:spcPct val="100000"/>
              </a:lnSpc>
              <a:spcBef>
                <a:spcPct val="20000"/>
              </a:spcBef>
              <a:spcAft>
                <a:spcPts val="0"/>
              </a:spcAft>
              <a:buClrTx/>
              <a:buSzTx/>
              <a:buFontTx/>
              <a:buNone/>
              <a:defRPr/>
            </a:pPr>
            <a:r>
              <a:rPr lang="en-US" altLang="zh-CN" sz="3200" b="1" dirty="0" smtClean="0"/>
              <a:t>         </a:t>
            </a:r>
            <a:r>
              <a:rPr lang="zh-CN" altLang="en-US" sz="3200" b="1" dirty="0" smtClean="0">
                <a:solidFill>
                  <a:srgbClr val="FF0000"/>
                </a:solidFill>
              </a:rPr>
              <a:t>再次强调，要对号入座！</a:t>
            </a:r>
            <a:endParaRPr kumimoji="0" lang="zh-CN" altLang="en-US" sz="3200" b="1" i="0" u="none" strike="noStrike" kern="1200" cap="none" spc="0" normalizeH="0" baseline="0" noProof="0" dirty="0" smtClean="0">
              <a:ln>
                <a:noFill/>
              </a:ln>
              <a:solidFill>
                <a:srgbClr val="FF0000"/>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90000"/>
            <a:alpha val="98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10" name="Rectangle 12"/>
          <p:cNvSpPr>
            <a:spLocks noChangeArrowheads="1"/>
          </p:cNvSpPr>
          <p:nvPr/>
        </p:nvSpPr>
        <p:spPr bwMode="auto">
          <a:xfrm>
            <a:off x="1142976" y="357166"/>
            <a:ext cx="6481762" cy="504825"/>
          </a:xfrm>
          <a:prstGeom prst="rect">
            <a:avLst/>
          </a:prstGeom>
          <a:noFill/>
          <a:ln w="9525">
            <a:noFill/>
            <a:miter lim="800000"/>
          </a:ln>
        </p:spPr>
        <p:txBody>
          <a:bodyPr/>
          <a:lstStyle/>
          <a:p>
            <a:pPr eaLnBrk="1" hangingPunct="1">
              <a:lnSpc>
                <a:spcPct val="90000"/>
              </a:lnSpc>
              <a:spcBef>
                <a:spcPct val="20000"/>
              </a:spcBef>
            </a:pPr>
            <a:r>
              <a:rPr lang="zh-CN" altLang="en-US" sz="2600" b="1" dirty="0">
                <a:solidFill>
                  <a:srgbClr val="0033CC"/>
                </a:solidFill>
                <a:latin typeface="Times New Roman" panose="02020603050405020304" pitchFamily="18" charset="0"/>
              </a:rPr>
              <a:t>全国普通高等学校科技统计年报培训教材</a:t>
            </a:r>
          </a:p>
        </p:txBody>
      </p:sp>
      <p:sp>
        <p:nvSpPr>
          <p:cNvPr id="13" name="Rectangle 6"/>
          <p:cNvSpPr>
            <a:spLocks noChangeArrowheads="1"/>
          </p:cNvSpPr>
          <p:nvPr/>
        </p:nvSpPr>
        <p:spPr bwMode="auto">
          <a:xfrm>
            <a:off x="928662" y="2214554"/>
            <a:ext cx="7358114" cy="3046095"/>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6000" b="1" dirty="0" smtClean="0">
                <a:solidFill>
                  <a:srgbClr val="FF0000"/>
                </a:solidFill>
                <a:latin typeface="宋体" panose="02010600030101010101" pitchFamily="2" charset="-122"/>
                <a:ea typeface="宋体" panose="02010600030101010101" pitchFamily="2" charset="-122"/>
              </a:rPr>
              <a:t>第六部分  </a:t>
            </a:r>
            <a:endParaRPr lang="en-US" altLang="zh-CN" sz="6000" b="1" dirty="0" smtClean="0">
              <a:solidFill>
                <a:srgbClr val="FF0000"/>
              </a:solidFill>
              <a:latin typeface="宋体" panose="02010600030101010101" pitchFamily="2" charset="-122"/>
              <a:ea typeface="宋体" panose="02010600030101010101" pitchFamily="2" charset="-122"/>
            </a:endParaRPr>
          </a:p>
          <a:p>
            <a:pPr marL="342900" indent="-342900">
              <a:spcBef>
                <a:spcPct val="50000"/>
              </a:spcBef>
              <a:defRPr/>
            </a:pPr>
            <a:r>
              <a:rPr lang="zh-CN" altLang="en-US" sz="6000" b="1" dirty="0" smtClean="0">
                <a:solidFill>
                  <a:srgbClr val="FF0000"/>
                </a:solidFill>
                <a:latin typeface="宋体" panose="02010600030101010101" pitchFamily="2" charset="-122"/>
                <a:ea typeface="宋体" panose="02010600030101010101" pitchFamily="2" charset="-122"/>
              </a:rPr>
              <a:t>上报文件格式与要求</a:t>
            </a:r>
            <a:endParaRPr lang="en-US" altLang="zh-CN" sz="6000" b="1" dirty="0" smtClean="0">
              <a:solidFill>
                <a:srgbClr val="FF0000"/>
              </a:solidFill>
              <a:latin typeface="宋体" panose="02010600030101010101" pitchFamily="2" charset="-122"/>
              <a:ea typeface="宋体" panose="02010600030101010101" pitchFamily="2" charset="-122"/>
            </a:endParaRPr>
          </a:p>
          <a:p>
            <a:pPr marL="342900" indent="-342900">
              <a:spcBef>
                <a:spcPct val="50000"/>
              </a:spcBef>
              <a:defRPr/>
            </a:pPr>
            <a:endParaRPr lang="zh-CN" altLang="en-US" sz="2800" b="1" dirty="0">
              <a:solidFill>
                <a:srgbClr val="FF0000"/>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90000"/>
            <a:alpha val="98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第六部分  上报格式与要求</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24" name="Rectangle 6"/>
          <p:cNvSpPr>
            <a:spLocks noChangeArrowheads="1"/>
          </p:cNvSpPr>
          <p:nvPr/>
        </p:nvSpPr>
        <p:spPr bwMode="auto">
          <a:xfrm>
            <a:off x="785495" y="1000125"/>
            <a:ext cx="6529070" cy="2276475"/>
          </a:xfrm>
          <a:prstGeom prst="rect">
            <a:avLst/>
          </a:prstGeom>
          <a:solidFill>
            <a:schemeClr val="accent1">
              <a:lumMod val="20000"/>
              <a:lumOff val="8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rgbClr val="FF0000"/>
                </a:solidFill>
                <a:latin typeface="宋体" panose="02010600030101010101" pitchFamily="2" charset="-122"/>
                <a:ea typeface="宋体" panose="02010600030101010101" pitchFamily="2" charset="-122"/>
              </a:rPr>
              <a:t>上报文件夹格式：</a:t>
            </a:r>
          </a:p>
          <a:p>
            <a:pPr marL="342900" indent="-342900">
              <a:spcBef>
                <a:spcPct val="50000"/>
              </a:spcBef>
              <a:defRPr/>
            </a:pPr>
            <a:r>
              <a:rPr lang="zh-CN" altLang="en-US" sz="2800" b="1" dirty="0" smtClean="0">
                <a:solidFill>
                  <a:srgbClr val="FF0000"/>
                </a:solidFill>
                <a:latin typeface="宋体" panose="02010600030101010101" pitchFamily="2" charset="-122"/>
                <a:ea typeface="宋体" panose="02010600030101010101" pitchFamily="2" charset="-122"/>
              </a:rPr>
              <a:t>年度</a:t>
            </a:r>
            <a:r>
              <a:rPr lang="en-US" altLang="zh-CN" sz="2800" b="1" dirty="0" smtClean="0">
                <a:solidFill>
                  <a:srgbClr val="FF0000"/>
                </a:solidFill>
                <a:latin typeface="宋体" panose="02010600030101010101" pitchFamily="2" charset="-122"/>
                <a:ea typeface="宋体" panose="02010600030101010101" pitchFamily="2" charset="-122"/>
              </a:rPr>
              <a:t>+</a:t>
            </a:r>
            <a:r>
              <a:rPr lang="zh-CN" altLang="en-US" sz="2800" b="1" dirty="0" smtClean="0">
                <a:solidFill>
                  <a:srgbClr val="FF0000"/>
                </a:solidFill>
                <a:latin typeface="宋体" panose="02010600030101010101" pitchFamily="2" charset="-122"/>
                <a:ea typeface="宋体" panose="02010600030101010101" pitchFamily="2" charset="-122"/>
              </a:rPr>
              <a:t>校名</a:t>
            </a:r>
            <a:r>
              <a:rPr lang="en-US" altLang="zh-CN" sz="2800" b="1" dirty="0" smtClean="0">
                <a:solidFill>
                  <a:srgbClr val="FF0000"/>
                </a:solidFill>
                <a:latin typeface="宋体" panose="02010600030101010101" pitchFamily="2" charset="-122"/>
                <a:ea typeface="宋体" panose="02010600030101010101" pitchFamily="2" charset="-122"/>
              </a:rPr>
              <a:t>+</a:t>
            </a:r>
            <a:r>
              <a:rPr lang="zh-CN" altLang="en-US" sz="2800" b="1" dirty="0" smtClean="0">
                <a:solidFill>
                  <a:srgbClr val="FF0000"/>
                </a:solidFill>
                <a:latin typeface="宋体" panose="02010600030101010101" pitchFamily="2" charset="-122"/>
                <a:ea typeface="宋体" panose="02010600030101010101" pitchFamily="2" charset="-122"/>
              </a:rPr>
              <a:t>学校代码</a:t>
            </a:r>
          </a:p>
          <a:p>
            <a:pPr marL="342900" indent="-342900">
              <a:spcBef>
                <a:spcPct val="50000"/>
              </a:spcBef>
              <a:defRPr/>
            </a:pPr>
            <a:r>
              <a:rPr lang="en-US" altLang="zh-CN" sz="2000" b="1" dirty="0" smtClean="0">
                <a:latin typeface="宋体" panose="02010600030101010101" pitchFamily="2" charset="-122"/>
                <a:ea typeface="宋体" panose="02010600030101010101" pitchFamily="2" charset="-122"/>
              </a:rPr>
              <a:t>2017</a:t>
            </a:r>
            <a:r>
              <a:rPr lang="zh-CN" altLang="en-US" sz="2000" b="1" dirty="0" smtClean="0">
                <a:latin typeface="宋体" panose="02010600030101010101" pitchFamily="2" charset="-122"/>
                <a:ea typeface="宋体" panose="02010600030101010101" pitchFamily="2" charset="-122"/>
              </a:rPr>
              <a:t>年杭州电子科技大学科技年报（</a:t>
            </a:r>
            <a:r>
              <a:rPr lang="en-US" altLang="zh-CN" sz="2000" b="1" dirty="0" smtClean="0">
                <a:latin typeface="宋体" panose="02010600030101010101" pitchFamily="2" charset="-122"/>
                <a:ea typeface="宋体" panose="02010600030101010101" pitchFamily="2" charset="-122"/>
              </a:rPr>
              <a:t>10336</a:t>
            </a:r>
            <a:r>
              <a:rPr lang="zh-CN" altLang="en-US" sz="2000" b="1" dirty="0" smtClean="0">
                <a:latin typeface="宋体" panose="02010600030101010101" pitchFamily="2" charset="-122"/>
                <a:ea typeface="宋体" panose="02010600030101010101" pitchFamily="2" charset="-122"/>
              </a:rPr>
              <a:t>）</a:t>
            </a:r>
            <a:endParaRPr lang="en-US" altLang="zh-CN" sz="2000" b="1" dirty="0" smtClean="0">
              <a:latin typeface="宋体" panose="02010600030101010101" pitchFamily="2" charset="-122"/>
              <a:ea typeface="宋体" panose="02010600030101010101" pitchFamily="2" charset="-122"/>
            </a:endParaRPr>
          </a:p>
          <a:p>
            <a:pPr marL="342900" indent="-342900">
              <a:spcBef>
                <a:spcPct val="50000"/>
              </a:spcBef>
              <a:defRPr/>
            </a:pPr>
            <a:endParaRPr lang="zh-CN" altLang="en-US" sz="2800" b="1" dirty="0">
              <a:solidFill>
                <a:srgbClr val="FF0000"/>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90000"/>
            <a:alpha val="98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第六部分  上报格式与要求</a:t>
            </a:r>
            <a:r>
              <a:rPr lang="en-US" altLang="zh-CN" sz="2800" dirty="0" smtClean="0">
                <a:solidFill>
                  <a:schemeClr val="tx1"/>
                </a:solidFill>
                <a:latin typeface="宋体" panose="02010600030101010101" pitchFamily="2" charset="-122"/>
                <a:ea typeface="宋体" panose="02010600030101010101" pitchFamily="2" charset="-122"/>
              </a:rPr>
              <a:t>--</a:t>
            </a:r>
            <a:r>
              <a:rPr lang="en-US" sz="2800" b="1" dirty="0" smtClean="0">
                <a:solidFill>
                  <a:srgbClr val="FF0000"/>
                </a:solidFill>
                <a:latin typeface="宋体" panose="02010600030101010101" pitchFamily="2" charset="-122"/>
                <a:ea typeface="宋体" panose="02010600030101010101" pitchFamily="2" charset="-122"/>
              </a:rPr>
              <a:t>2</a:t>
            </a:r>
            <a:endParaRPr 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24" name="Rectangle 6"/>
          <p:cNvSpPr>
            <a:spLocks noChangeArrowheads="1"/>
          </p:cNvSpPr>
          <p:nvPr/>
        </p:nvSpPr>
        <p:spPr bwMode="auto">
          <a:xfrm>
            <a:off x="1643042" y="1000108"/>
            <a:ext cx="5929354" cy="2462213"/>
          </a:xfrm>
          <a:prstGeom prst="rect">
            <a:avLst/>
          </a:prstGeom>
          <a:solidFill>
            <a:schemeClr val="accent1">
              <a:lumMod val="20000"/>
              <a:lumOff val="8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rgbClr val="FF0000"/>
                </a:solidFill>
                <a:latin typeface="宋体" panose="02010600030101010101" pitchFamily="2" charset="-122"/>
                <a:ea typeface="宋体" panose="02010600030101010101" pitchFamily="2" charset="-122"/>
              </a:rPr>
              <a:t>获国家奖清单的文件：</a:t>
            </a:r>
            <a:r>
              <a:rPr lang="en-US" altLang="zh-CN" sz="2000" b="1" dirty="0" smtClean="0">
                <a:latin typeface="宋体" panose="02010600030101010101" pitchFamily="2" charset="-122"/>
                <a:ea typeface="宋体" panose="02010600030101010101" pitchFamily="2" charset="-122"/>
              </a:rPr>
              <a:t>Excel</a:t>
            </a:r>
            <a:r>
              <a:rPr lang="zh-CN" altLang="en-US" sz="2000" b="1" dirty="0" smtClean="0">
                <a:latin typeface="宋体" panose="02010600030101010101" pitchFamily="2" charset="-122"/>
                <a:ea typeface="宋体" panose="02010600030101010101" pitchFamily="2" charset="-122"/>
              </a:rPr>
              <a:t>格式</a:t>
            </a:r>
            <a:endParaRPr lang="en-US" altLang="zh-CN" sz="2000" b="1" dirty="0" smtClean="0">
              <a:solidFill>
                <a:srgbClr val="FF0000"/>
              </a:solidFill>
              <a:latin typeface="宋体" panose="02010600030101010101" pitchFamily="2" charset="-122"/>
              <a:ea typeface="宋体" panose="02010600030101010101" pitchFamily="2" charset="-122"/>
            </a:endParaRPr>
          </a:p>
          <a:p>
            <a:pPr marL="342900" indent="-342900">
              <a:spcBef>
                <a:spcPct val="50000"/>
              </a:spcBef>
              <a:defRPr/>
            </a:pPr>
            <a:r>
              <a:rPr lang="en-US" altLang="zh-CN" sz="2800" b="1" dirty="0" smtClean="0">
                <a:latin typeface="宋体" panose="02010600030101010101" pitchFamily="2" charset="-122"/>
                <a:ea typeface="宋体" panose="02010600030101010101" pitchFamily="2" charset="-122"/>
              </a:rPr>
              <a:t>1.2017</a:t>
            </a:r>
            <a:r>
              <a:rPr lang="zh-CN" altLang="en-US" sz="2800" b="1" dirty="0" smtClean="0">
                <a:latin typeface="宋体" panose="02010600030101010101" pitchFamily="2" charset="-122"/>
                <a:ea typeface="宋体" panose="02010600030101010101" pitchFamily="2" charset="-122"/>
              </a:rPr>
              <a:t>年</a:t>
            </a:r>
            <a:r>
              <a:rPr lang="en-US" altLang="zh-CN" sz="2800" b="1" dirty="0" smtClean="0">
                <a:latin typeface="宋体" panose="02010600030101010101" pitchFamily="2" charset="-122"/>
                <a:ea typeface="宋体" panose="02010600030101010101" pitchFamily="2" charset="-122"/>
              </a:rPr>
              <a:t>×××</a:t>
            </a:r>
            <a:r>
              <a:rPr lang="zh-CN" altLang="en-US" sz="2800" b="1" dirty="0" smtClean="0">
                <a:latin typeface="宋体" panose="02010600030101010101" pitchFamily="2" charset="-122"/>
                <a:ea typeface="宋体" panose="02010600030101010101" pitchFamily="2" charset="-122"/>
              </a:rPr>
              <a:t>省获国家级奖清单</a:t>
            </a:r>
            <a:endParaRPr lang="en-US" altLang="zh-CN" sz="2800" b="1" dirty="0" smtClean="0">
              <a:latin typeface="宋体" panose="02010600030101010101" pitchFamily="2" charset="-122"/>
              <a:ea typeface="宋体" panose="02010600030101010101" pitchFamily="2" charset="-122"/>
            </a:endParaRPr>
          </a:p>
          <a:p>
            <a:pPr marL="342900" indent="-342900">
              <a:spcBef>
                <a:spcPct val="50000"/>
              </a:spcBef>
              <a:defRPr/>
            </a:pPr>
            <a:r>
              <a:rPr lang="en-US" altLang="zh-CN" sz="2800" b="1" dirty="0" smtClean="0">
                <a:latin typeface="宋体" panose="02010600030101010101" pitchFamily="2" charset="-122"/>
                <a:ea typeface="宋体" panose="02010600030101010101" pitchFamily="2" charset="-122"/>
              </a:rPr>
              <a:t>2.2017</a:t>
            </a:r>
            <a:r>
              <a:rPr lang="zh-CN" altLang="en-US" sz="2800" b="1" dirty="0" smtClean="0">
                <a:latin typeface="宋体" panose="02010600030101010101" pitchFamily="2" charset="-122"/>
                <a:ea typeface="宋体" panose="02010600030101010101" pitchFamily="2" charset="-122"/>
              </a:rPr>
              <a:t>年</a:t>
            </a:r>
            <a:r>
              <a:rPr lang="en-US" altLang="zh-CN" sz="2800" b="1" dirty="0" smtClean="0">
                <a:latin typeface="宋体" panose="02010600030101010101" pitchFamily="2" charset="-122"/>
                <a:ea typeface="宋体" panose="02010600030101010101" pitchFamily="2" charset="-122"/>
              </a:rPr>
              <a:t>×××</a:t>
            </a:r>
            <a:r>
              <a:rPr lang="zh-CN" altLang="en-US" sz="2800" b="1" dirty="0" smtClean="0">
                <a:latin typeface="宋体" panose="02010600030101010101" pitchFamily="2" charset="-122"/>
                <a:ea typeface="宋体" panose="02010600030101010101" pitchFamily="2" charset="-122"/>
              </a:rPr>
              <a:t>市获国家级奖清单</a:t>
            </a:r>
            <a:endParaRPr lang="en-US" altLang="zh-CN" sz="2800" b="1" dirty="0" smtClean="0">
              <a:latin typeface="宋体" panose="02010600030101010101" pitchFamily="2" charset="-122"/>
              <a:ea typeface="宋体" panose="02010600030101010101" pitchFamily="2" charset="-122"/>
            </a:endParaRPr>
          </a:p>
          <a:p>
            <a:pPr marL="342900" indent="-342900">
              <a:spcBef>
                <a:spcPct val="50000"/>
              </a:spcBef>
              <a:defRPr/>
            </a:pPr>
            <a:r>
              <a:rPr lang="en-US" altLang="zh-CN" sz="2800" b="1" dirty="0" smtClean="0">
                <a:latin typeface="宋体" panose="02010600030101010101" pitchFamily="2" charset="-122"/>
                <a:ea typeface="宋体" panose="02010600030101010101" pitchFamily="2" charset="-122"/>
              </a:rPr>
              <a:t>3.2017</a:t>
            </a:r>
            <a:r>
              <a:rPr lang="zh-CN" altLang="en-US" sz="2800" b="1" dirty="0" smtClean="0">
                <a:latin typeface="宋体" panose="02010600030101010101" pitchFamily="2" charset="-122"/>
                <a:ea typeface="宋体" panose="02010600030101010101" pitchFamily="2" charset="-122"/>
              </a:rPr>
              <a:t>年</a:t>
            </a:r>
            <a:r>
              <a:rPr lang="en-US" altLang="zh-CN" sz="2800" b="1" dirty="0" smtClean="0">
                <a:latin typeface="宋体" panose="02010600030101010101" pitchFamily="2" charset="-122"/>
                <a:ea typeface="宋体" panose="02010600030101010101" pitchFamily="2" charset="-122"/>
              </a:rPr>
              <a:t>×××</a:t>
            </a:r>
            <a:r>
              <a:rPr lang="zh-CN" altLang="en-US" sz="2800" b="1" dirty="0" smtClean="0">
                <a:latin typeface="宋体" panose="02010600030101010101" pitchFamily="2" charset="-122"/>
                <a:ea typeface="宋体" panose="02010600030101010101" pitchFamily="2" charset="-122"/>
              </a:rPr>
              <a:t>区获国家级奖清单</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7" name="Rectangle 6"/>
          <p:cNvSpPr>
            <a:spLocks noChangeArrowheads="1"/>
          </p:cNvSpPr>
          <p:nvPr/>
        </p:nvSpPr>
        <p:spPr bwMode="auto">
          <a:xfrm>
            <a:off x="1643042" y="3786190"/>
            <a:ext cx="5929354" cy="2462213"/>
          </a:xfrm>
          <a:prstGeom prst="rect">
            <a:avLst/>
          </a:prstGeom>
          <a:solidFill>
            <a:schemeClr val="accent1">
              <a:lumMod val="20000"/>
              <a:lumOff val="8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rgbClr val="FF0000"/>
                </a:solidFill>
                <a:latin typeface="宋体" panose="02010600030101010101" pitchFamily="2" charset="-122"/>
                <a:ea typeface="宋体" panose="02010600030101010101" pitchFamily="2" charset="-122"/>
              </a:rPr>
              <a:t>主办国际会议清单的文件：</a:t>
            </a:r>
            <a:r>
              <a:rPr lang="en-US" altLang="zh-CN" sz="2000" b="1" dirty="0" smtClean="0">
                <a:latin typeface="宋体" panose="02010600030101010101" pitchFamily="2" charset="-122"/>
                <a:ea typeface="宋体" panose="02010600030101010101" pitchFamily="2" charset="-122"/>
              </a:rPr>
              <a:t>Excel</a:t>
            </a:r>
            <a:r>
              <a:rPr lang="zh-CN" altLang="en-US" sz="2000" b="1" dirty="0" smtClean="0">
                <a:latin typeface="宋体" panose="02010600030101010101" pitchFamily="2" charset="-122"/>
                <a:ea typeface="宋体" panose="02010600030101010101" pitchFamily="2" charset="-122"/>
              </a:rPr>
              <a:t>格式</a:t>
            </a:r>
            <a:endParaRPr lang="en-US" altLang="zh-CN" sz="2000" b="1" dirty="0" smtClean="0">
              <a:solidFill>
                <a:srgbClr val="FF0000"/>
              </a:solidFill>
              <a:latin typeface="宋体" panose="02010600030101010101" pitchFamily="2" charset="-122"/>
              <a:ea typeface="宋体" panose="02010600030101010101" pitchFamily="2" charset="-122"/>
            </a:endParaRPr>
          </a:p>
          <a:p>
            <a:pPr marL="342900" indent="-342900">
              <a:spcBef>
                <a:spcPct val="50000"/>
              </a:spcBef>
              <a:defRPr/>
            </a:pPr>
            <a:r>
              <a:rPr lang="en-US" altLang="zh-CN" sz="2800" b="1" dirty="0" smtClean="0">
                <a:latin typeface="宋体" panose="02010600030101010101" pitchFamily="2" charset="-122"/>
                <a:ea typeface="宋体" panose="02010600030101010101" pitchFamily="2" charset="-122"/>
              </a:rPr>
              <a:t>1.2017</a:t>
            </a:r>
            <a:r>
              <a:rPr lang="zh-CN" altLang="en-US" sz="2800" b="1" dirty="0" smtClean="0">
                <a:latin typeface="宋体" panose="02010600030101010101" pitchFamily="2" charset="-122"/>
                <a:ea typeface="宋体" panose="02010600030101010101" pitchFamily="2" charset="-122"/>
              </a:rPr>
              <a:t>年</a:t>
            </a:r>
            <a:r>
              <a:rPr lang="en-US" altLang="zh-CN" sz="2800" b="1" dirty="0" smtClean="0">
                <a:latin typeface="宋体" panose="02010600030101010101" pitchFamily="2" charset="-122"/>
                <a:ea typeface="宋体" panose="02010600030101010101" pitchFamily="2" charset="-122"/>
              </a:rPr>
              <a:t>×××</a:t>
            </a:r>
            <a:r>
              <a:rPr lang="zh-CN" altLang="en-US" sz="2800" b="1" dirty="0" smtClean="0">
                <a:latin typeface="宋体" panose="02010600030101010101" pitchFamily="2" charset="-122"/>
                <a:ea typeface="宋体" panose="02010600030101010101" pitchFamily="2" charset="-122"/>
              </a:rPr>
              <a:t>省主办国际会议清单</a:t>
            </a:r>
            <a:endParaRPr lang="en-US" altLang="zh-CN" sz="2800" b="1" dirty="0" smtClean="0">
              <a:latin typeface="宋体" panose="02010600030101010101" pitchFamily="2" charset="-122"/>
              <a:ea typeface="宋体" panose="02010600030101010101" pitchFamily="2" charset="-122"/>
            </a:endParaRPr>
          </a:p>
          <a:p>
            <a:pPr marL="342900" indent="-342900">
              <a:spcBef>
                <a:spcPct val="50000"/>
              </a:spcBef>
              <a:defRPr/>
            </a:pPr>
            <a:r>
              <a:rPr lang="en-US" altLang="zh-CN" sz="2800" b="1" dirty="0" smtClean="0">
                <a:latin typeface="宋体" panose="02010600030101010101" pitchFamily="2" charset="-122"/>
                <a:ea typeface="宋体" panose="02010600030101010101" pitchFamily="2" charset="-122"/>
              </a:rPr>
              <a:t>2.2017</a:t>
            </a:r>
            <a:r>
              <a:rPr lang="zh-CN" altLang="en-US" sz="2800" b="1" dirty="0" smtClean="0">
                <a:latin typeface="宋体" panose="02010600030101010101" pitchFamily="2" charset="-122"/>
                <a:ea typeface="宋体" panose="02010600030101010101" pitchFamily="2" charset="-122"/>
              </a:rPr>
              <a:t>年</a:t>
            </a:r>
            <a:r>
              <a:rPr lang="en-US" altLang="zh-CN" sz="2800" b="1" dirty="0" smtClean="0">
                <a:latin typeface="宋体" panose="02010600030101010101" pitchFamily="2" charset="-122"/>
                <a:ea typeface="宋体" panose="02010600030101010101" pitchFamily="2" charset="-122"/>
              </a:rPr>
              <a:t>×××</a:t>
            </a:r>
            <a:r>
              <a:rPr lang="zh-CN" altLang="en-US" sz="2800" b="1" dirty="0" smtClean="0">
                <a:latin typeface="宋体" panose="02010600030101010101" pitchFamily="2" charset="-122"/>
                <a:ea typeface="宋体" panose="02010600030101010101" pitchFamily="2" charset="-122"/>
              </a:rPr>
              <a:t>市主办国际会议清单</a:t>
            </a:r>
            <a:endParaRPr lang="en-US" altLang="zh-CN" sz="2800" b="1" dirty="0" smtClean="0">
              <a:latin typeface="宋体" panose="02010600030101010101" pitchFamily="2" charset="-122"/>
              <a:ea typeface="宋体" panose="02010600030101010101" pitchFamily="2" charset="-122"/>
            </a:endParaRPr>
          </a:p>
          <a:p>
            <a:pPr marL="342900" indent="-342900">
              <a:spcBef>
                <a:spcPct val="50000"/>
              </a:spcBef>
              <a:defRPr/>
            </a:pPr>
            <a:r>
              <a:rPr lang="en-US" altLang="zh-CN" sz="2800" b="1" dirty="0" smtClean="0">
                <a:latin typeface="宋体" panose="02010600030101010101" pitchFamily="2" charset="-122"/>
                <a:ea typeface="宋体" panose="02010600030101010101" pitchFamily="2" charset="-122"/>
              </a:rPr>
              <a:t>3.2017</a:t>
            </a:r>
            <a:r>
              <a:rPr lang="zh-CN" altLang="en-US" sz="2800" b="1" dirty="0" smtClean="0">
                <a:latin typeface="宋体" panose="02010600030101010101" pitchFamily="2" charset="-122"/>
                <a:ea typeface="宋体" panose="02010600030101010101" pitchFamily="2" charset="-122"/>
              </a:rPr>
              <a:t>年</a:t>
            </a:r>
            <a:r>
              <a:rPr lang="en-US" altLang="zh-CN" sz="2800" b="1" dirty="0" smtClean="0">
                <a:latin typeface="宋体" panose="02010600030101010101" pitchFamily="2" charset="-122"/>
                <a:ea typeface="宋体" panose="02010600030101010101" pitchFamily="2" charset="-122"/>
              </a:rPr>
              <a:t>×××</a:t>
            </a:r>
            <a:r>
              <a:rPr lang="zh-CN" altLang="en-US" sz="2800" b="1" dirty="0" smtClean="0">
                <a:latin typeface="宋体" panose="02010600030101010101" pitchFamily="2" charset="-122"/>
                <a:ea typeface="宋体" panose="02010600030101010101" pitchFamily="2" charset="-122"/>
              </a:rPr>
              <a:t>区主办国际会议清单</a:t>
            </a:r>
            <a:endParaRPr lang="zh-CN" altLang="en-US" sz="2800" b="1" dirty="0">
              <a:solidFill>
                <a:srgbClr val="FF0000"/>
              </a:solidFill>
              <a:latin typeface="宋体" panose="02010600030101010101" pitchFamily="2" charset="-122"/>
              <a:ea typeface="宋体" panose="02010600030101010101" pitchFamily="2" charset="-122"/>
            </a:endParaRPr>
          </a:p>
        </p:txBody>
      </p:sp>
    </p:spTree>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90000"/>
            <a:alpha val="98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8" name="Rectangle 4"/>
          <p:cNvSpPr txBox="1">
            <a:spLocks noChangeArrowheads="1"/>
          </p:cNvSpPr>
          <p:nvPr/>
        </p:nvSpPr>
        <p:spPr>
          <a:xfrm>
            <a:off x="713740" y="928370"/>
            <a:ext cx="2597785" cy="272669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defRPr/>
            </a:pPr>
            <a:r>
              <a:rPr lang="en-US" altLang="zh-CN" sz="6600" noProof="0" dirty="0" smtClean="0">
                <a:ln>
                  <a:noFill/>
                </a:ln>
                <a:solidFill>
                  <a:srgbClr val="FF0000"/>
                </a:solidFill>
                <a:effectLst/>
                <a:uLnTx/>
                <a:uFillTx/>
                <a:latin typeface="+mj-lt"/>
                <a:ea typeface="+mj-ea"/>
                <a:cs typeface="+mj-cs"/>
                <a:sym typeface="+mn-ea"/>
              </a:rPr>
              <a:t>  </a:t>
            </a:r>
            <a:r>
              <a:rPr lang="zh-CN" altLang="en-US" sz="6600" noProof="0" dirty="0" smtClean="0">
                <a:ln>
                  <a:noFill/>
                </a:ln>
                <a:solidFill>
                  <a:srgbClr val="FF0000"/>
                </a:solidFill>
                <a:effectLst/>
                <a:uLnTx/>
                <a:uFillTx/>
                <a:latin typeface="+mj-lt"/>
                <a:ea typeface="+mj-ea"/>
                <a:cs typeface="+mj-cs"/>
                <a:sym typeface="+mn-ea"/>
              </a:rPr>
              <a:t>谢谢！</a:t>
            </a:r>
            <a:endParaRPr kumimoji="0" lang="zh-CN" altLang="en-US" sz="6500" b="0" i="0" u="none" strike="noStrike" kern="1200" cap="none" spc="0" normalizeH="0" baseline="0" noProof="0" dirty="0" smtClean="0">
              <a:ln>
                <a:noFill/>
              </a:ln>
              <a:solidFill>
                <a:srgbClr val="FF0000"/>
              </a:solidFill>
              <a:effectLst/>
              <a:uLnTx/>
              <a:uFillTx/>
              <a:latin typeface="+mj-lt"/>
              <a:ea typeface="+mj-ea"/>
              <a:cs typeface="+mj-cs"/>
            </a:endParaRPr>
          </a:p>
        </p:txBody>
      </p:sp>
      <p:sp>
        <p:nvSpPr>
          <p:cNvPr id="10" name="矩形 9"/>
          <p:cNvSpPr/>
          <p:nvPr/>
        </p:nvSpPr>
        <p:spPr>
          <a:xfrm>
            <a:off x="7729949" y="3995778"/>
            <a:ext cx="184731" cy="1107996"/>
          </a:xfrm>
          <a:prstGeom prst="rect">
            <a:avLst/>
          </a:prstGeom>
        </p:spPr>
        <p:txBody>
          <a:bodyPr wrap="none">
            <a:spAutoFit/>
          </a:bodyPr>
          <a:lstStyle/>
          <a:p>
            <a:pPr lvl="0">
              <a:spcBef>
                <a:spcPct val="0"/>
              </a:spcBef>
              <a:defRPr/>
            </a:pPr>
            <a:endParaRPr lang="zh-CN" altLang="en-US" sz="6600" dirty="0" smtClean="0">
              <a:solidFill>
                <a:srgbClr val="0033CC"/>
              </a:solidFill>
            </a:endParaRPr>
          </a:p>
        </p:txBody>
      </p:sp>
      <p:sp>
        <p:nvSpPr>
          <p:cNvPr id="2" name="文本框 1"/>
          <p:cNvSpPr txBox="1"/>
          <p:nvPr/>
        </p:nvSpPr>
        <p:spPr>
          <a:xfrm>
            <a:off x="3301365" y="3768725"/>
            <a:ext cx="4914265" cy="2027555"/>
          </a:xfrm>
          <a:prstGeom prst="rect">
            <a:avLst/>
          </a:prstGeom>
          <a:noFill/>
        </p:spPr>
        <p:txBody>
          <a:bodyPr wrap="square" rtlCol="0" anchor="t">
            <a:spAutoFit/>
          </a:bodyPr>
          <a:lstStyle/>
          <a:p>
            <a:pPr eaLnBrk="1" hangingPunct="1">
              <a:lnSpc>
                <a:spcPct val="90000"/>
              </a:lnSpc>
              <a:buNone/>
            </a:pPr>
            <a:r>
              <a:rPr lang="zh-CN" altLang="en-US" sz="2800" dirty="0">
                <a:cs typeface="Times New Roman" panose="02020603050405020304" pitchFamily="18" charset="0"/>
                <a:sym typeface="+mn-ea"/>
              </a:rPr>
              <a:t>省教育厅高校科研师资处</a:t>
            </a:r>
            <a:endParaRPr lang="zh-CN" altLang="en-US" sz="2800" dirty="0">
              <a:cs typeface="Times New Roman" panose="02020603050405020304" pitchFamily="18" charset="0"/>
            </a:endParaRPr>
          </a:p>
          <a:p>
            <a:pPr algn="r" eaLnBrk="1" hangingPunct="1">
              <a:lnSpc>
                <a:spcPct val="90000"/>
              </a:lnSpc>
              <a:buNone/>
            </a:pPr>
            <a:r>
              <a:rPr lang="zh-CN" altLang="en-US" sz="2800" dirty="0">
                <a:cs typeface="Times New Roman" panose="02020603050405020304" pitchFamily="18" charset="0"/>
                <a:sym typeface="+mn-ea"/>
              </a:rPr>
              <a:t>电话：</a:t>
            </a:r>
            <a:r>
              <a:rPr lang="en-US" altLang="x-none" sz="2800" dirty="0">
                <a:cs typeface="Times New Roman" panose="02020603050405020304" pitchFamily="18" charset="0"/>
                <a:sym typeface="+mn-ea"/>
              </a:rPr>
              <a:t>0571-88008968</a:t>
            </a:r>
            <a:endParaRPr lang="en-US" altLang="x-none" sz="2800" dirty="0">
              <a:cs typeface="Times New Roman" panose="02020603050405020304" pitchFamily="18" charset="0"/>
            </a:endParaRPr>
          </a:p>
          <a:p>
            <a:pPr eaLnBrk="1" hangingPunct="1">
              <a:lnSpc>
                <a:spcPct val="90000"/>
              </a:lnSpc>
              <a:buNone/>
            </a:pPr>
            <a:endParaRPr lang="en-US" altLang="x-none" sz="2800" dirty="0">
              <a:cs typeface="Times New Roman" panose="02020603050405020304" pitchFamily="18" charset="0"/>
            </a:endParaRPr>
          </a:p>
          <a:p>
            <a:pPr eaLnBrk="1" hangingPunct="1">
              <a:lnSpc>
                <a:spcPct val="90000"/>
              </a:lnSpc>
              <a:buNone/>
            </a:pPr>
            <a:r>
              <a:rPr lang="zh-CN" altLang="en-US" sz="2800" dirty="0">
                <a:cs typeface="Times New Roman" panose="02020603050405020304" pitchFamily="18" charset="0"/>
                <a:sym typeface="+mn-ea"/>
              </a:rPr>
              <a:t>浙江省高校科技统计交流</a:t>
            </a:r>
            <a:endParaRPr lang="en-US" altLang="x-none" sz="2800" dirty="0">
              <a:cs typeface="Times New Roman" panose="02020603050405020304" pitchFamily="18" charset="0"/>
            </a:endParaRPr>
          </a:p>
          <a:p>
            <a:pPr algn="r" eaLnBrk="1" hangingPunct="1">
              <a:lnSpc>
                <a:spcPct val="90000"/>
              </a:lnSpc>
              <a:buNone/>
            </a:pPr>
            <a:r>
              <a:rPr lang="en-US" altLang="x-none" sz="2800" dirty="0">
                <a:cs typeface="Times New Roman" panose="02020603050405020304" pitchFamily="18" charset="0"/>
                <a:sym typeface="+mn-ea"/>
              </a:rPr>
              <a:t>QQ</a:t>
            </a:r>
            <a:r>
              <a:rPr lang="zh-CN" altLang="en-US" sz="2800" dirty="0">
                <a:cs typeface="Times New Roman" panose="02020603050405020304" pitchFamily="18" charset="0"/>
                <a:sym typeface="+mn-ea"/>
              </a:rPr>
              <a:t>群：</a:t>
            </a:r>
            <a:r>
              <a:rPr lang="en-US" altLang="x-none" sz="2800" dirty="0">
                <a:cs typeface="Times New Roman" panose="02020603050405020304" pitchFamily="18" charset="0"/>
                <a:sym typeface="+mn-ea"/>
              </a:rPr>
              <a:t>67759528</a:t>
            </a:r>
            <a:endParaRPr lang="zh-CN" altLang="en-US" sz="28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indefinite"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1</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sp>
        <p:nvSpPr>
          <p:cNvPr id="5" name="Rectangle 10"/>
          <p:cNvSpPr>
            <a:spLocks noChangeArrowheads="1"/>
          </p:cNvSpPr>
          <p:nvPr/>
        </p:nvSpPr>
        <p:spPr bwMode="auto">
          <a:xfrm>
            <a:off x="611188" y="981075"/>
            <a:ext cx="7889902" cy="4968875"/>
          </a:xfrm>
          <a:prstGeom prst="rect">
            <a:avLst/>
          </a:prstGeom>
          <a:noFill/>
          <a:ln w="9525">
            <a:noFill/>
            <a:miter lim="800000"/>
          </a:ln>
        </p:spPr>
        <p:txBody>
          <a:bodyPr/>
          <a:lstStyle/>
          <a:p>
            <a:pPr marL="342900" indent="-342900" algn="l" eaLnBrk="1" hangingPunct="1">
              <a:lnSpc>
                <a:spcPct val="80000"/>
              </a:lnSpc>
              <a:spcBef>
                <a:spcPct val="20000"/>
              </a:spcBef>
            </a:pPr>
            <a:r>
              <a:rPr lang="zh-CN" altLang="en-US" sz="2800" b="1" dirty="0">
                <a:solidFill>
                  <a:schemeClr val="tx1"/>
                </a:solidFill>
              </a:rPr>
              <a:t>１、科技人力资源情况表</a:t>
            </a:r>
          </a:p>
          <a:p>
            <a:pPr marL="342900" indent="-342900" algn="l" eaLnBrk="1" hangingPunct="1">
              <a:lnSpc>
                <a:spcPct val="80000"/>
              </a:lnSpc>
              <a:spcBef>
                <a:spcPct val="20000"/>
              </a:spcBef>
            </a:pPr>
            <a:r>
              <a:rPr lang="zh-CN" altLang="en-US" sz="2800" b="0" dirty="0">
                <a:solidFill>
                  <a:schemeClr val="tx1"/>
                </a:solidFill>
              </a:rPr>
              <a:t>  </a:t>
            </a:r>
          </a:p>
          <a:p>
            <a:pPr marL="342900" indent="-342900" algn="l" eaLnBrk="1" hangingPunct="1">
              <a:lnSpc>
                <a:spcPct val="80000"/>
              </a:lnSpc>
              <a:spcBef>
                <a:spcPct val="20000"/>
              </a:spcBef>
            </a:pPr>
            <a:r>
              <a:rPr lang="zh-CN" altLang="en-US" sz="2800" b="0" dirty="0">
                <a:solidFill>
                  <a:schemeClr val="tx1"/>
                </a:solidFill>
              </a:rPr>
              <a:t>  </a:t>
            </a:r>
            <a:r>
              <a:rPr lang="zh-CN" altLang="en-US" sz="2800" b="1" dirty="0">
                <a:solidFill>
                  <a:srgbClr val="FD0903"/>
                </a:solidFill>
              </a:rPr>
              <a:t>把握</a:t>
            </a:r>
            <a:r>
              <a:rPr lang="en-US" altLang="zh-CN" sz="2800" b="1" dirty="0">
                <a:solidFill>
                  <a:srgbClr val="FD0903"/>
                </a:solidFill>
              </a:rPr>
              <a:t>3</a:t>
            </a:r>
            <a:r>
              <a:rPr lang="zh-CN" altLang="en-US" sz="2800" b="1" dirty="0">
                <a:solidFill>
                  <a:srgbClr val="FD0903"/>
                </a:solidFill>
              </a:rPr>
              <a:t>个要点：</a:t>
            </a:r>
          </a:p>
          <a:p>
            <a:pPr marL="342900" indent="-342900" algn="l" eaLnBrk="1" hangingPunct="1">
              <a:lnSpc>
                <a:spcPct val="120000"/>
              </a:lnSpc>
              <a:spcBef>
                <a:spcPct val="20000"/>
              </a:spcBef>
            </a:pPr>
            <a:r>
              <a:rPr lang="zh-CN" altLang="en-US" sz="2400" b="1" dirty="0" smtClean="0">
                <a:solidFill>
                  <a:schemeClr val="tx1"/>
                </a:solidFill>
              </a:rPr>
              <a:t>  </a:t>
            </a:r>
            <a:r>
              <a:rPr lang="en-US" altLang="zh-CN" sz="2400" b="1" dirty="0">
                <a:solidFill>
                  <a:schemeClr val="tx1"/>
                </a:solidFill>
              </a:rPr>
              <a:t>1) </a:t>
            </a:r>
            <a:r>
              <a:rPr lang="zh-CN" altLang="en-US" sz="2400" b="1" dirty="0">
                <a:solidFill>
                  <a:schemeClr val="tx1"/>
                </a:solidFill>
              </a:rPr>
              <a:t>直接从事人文、社科教学、科研及管理的人员一律</a:t>
            </a:r>
          </a:p>
          <a:p>
            <a:pPr marL="342900" indent="-342900" algn="l" eaLnBrk="1" hangingPunct="1">
              <a:lnSpc>
                <a:spcPct val="120000"/>
              </a:lnSpc>
              <a:spcBef>
                <a:spcPct val="20000"/>
              </a:spcBef>
            </a:pPr>
            <a:r>
              <a:rPr lang="zh-CN" altLang="en-US" sz="2400" b="1" dirty="0">
                <a:solidFill>
                  <a:schemeClr val="tx1"/>
                </a:solidFill>
              </a:rPr>
              <a:t>     不在此表填报；</a:t>
            </a:r>
          </a:p>
          <a:p>
            <a:pPr marL="342900" indent="-342900" algn="l" eaLnBrk="1" hangingPunct="1">
              <a:lnSpc>
                <a:spcPct val="120000"/>
              </a:lnSpc>
              <a:spcBef>
                <a:spcPct val="20000"/>
              </a:spcBef>
            </a:pPr>
            <a:r>
              <a:rPr lang="zh-CN" altLang="en-US" sz="2400" b="1" dirty="0">
                <a:solidFill>
                  <a:schemeClr val="tx1"/>
                </a:solidFill>
              </a:rPr>
              <a:t>  </a:t>
            </a:r>
            <a:r>
              <a:rPr lang="en-US" altLang="zh-CN" sz="2400" b="1" dirty="0">
                <a:solidFill>
                  <a:schemeClr val="tx1"/>
                </a:solidFill>
              </a:rPr>
              <a:t>2) </a:t>
            </a:r>
            <a:r>
              <a:rPr lang="zh-CN" altLang="en-US" sz="2400" b="1" dirty="0">
                <a:solidFill>
                  <a:schemeClr val="tx1"/>
                </a:solidFill>
              </a:rPr>
              <a:t>人力资源情况由下列内容组成，姓名、性别、出生</a:t>
            </a:r>
          </a:p>
          <a:p>
            <a:pPr marL="342900" indent="-342900" algn="l" eaLnBrk="1" hangingPunct="1">
              <a:lnSpc>
                <a:spcPct val="120000"/>
              </a:lnSpc>
              <a:spcBef>
                <a:spcPct val="20000"/>
              </a:spcBef>
            </a:pPr>
            <a:r>
              <a:rPr lang="zh-CN" altLang="en-US" sz="2400" b="1" dirty="0">
                <a:solidFill>
                  <a:schemeClr val="tx1"/>
                </a:solidFill>
              </a:rPr>
              <a:t>     年月、学历、职称、所学专业等，在资料收集时，</a:t>
            </a:r>
          </a:p>
          <a:p>
            <a:pPr marL="342900" indent="-342900" algn="l" eaLnBrk="1" hangingPunct="1">
              <a:lnSpc>
                <a:spcPct val="120000"/>
              </a:lnSpc>
              <a:spcBef>
                <a:spcPct val="20000"/>
              </a:spcBef>
            </a:pPr>
            <a:r>
              <a:rPr lang="zh-CN" altLang="en-US" sz="2400" b="1" dirty="0">
                <a:solidFill>
                  <a:schemeClr val="tx1"/>
                </a:solidFill>
              </a:rPr>
              <a:t>     务必做到信息准确无误；</a:t>
            </a:r>
          </a:p>
          <a:p>
            <a:pPr marL="342900" indent="-342900" algn="l" eaLnBrk="1" hangingPunct="1">
              <a:lnSpc>
                <a:spcPct val="120000"/>
              </a:lnSpc>
              <a:spcBef>
                <a:spcPct val="20000"/>
              </a:spcBef>
            </a:pPr>
            <a:r>
              <a:rPr lang="zh-CN" altLang="en-US" sz="2400" b="1" dirty="0">
                <a:solidFill>
                  <a:schemeClr val="tx1"/>
                </a:solidFill>
              </a:rPr>
              <a:t>  </a:t>
            </a:r>
            <a:r>
              <a:rPr lang="en-US" altLang="zh-CN" sz="2400" b="1" dirty="0">
                <a:solidFill>
                  <a:schemeClr val="tx1"/>
                </a:solidFill>
              </a:rPr>
              <a:t>3) </a:t>
            </a:r>
            <a:r>
              <a:rPr lang="zh-CN" altLang="en-US" sz="2400" b="1" dirty="0">
                <a:solidFill>
                  <a:schemeClr val="tx1"/>
                </a:solidFill>
              </a:rPr>
              <a:t>在</a:t>
            </a:r>
            <a:r>
              <a:rPr lang="en-US" altLang="zh-CN" sz="2400" b="1" dirty="0">
                <a:solidFill>
                  <a:schemeClr val="tx1"/>
                </a:solidFill>
              </a:rPr>
              <a:t>12</a:t>
            </a:r>
            <a:r>
              <a:rPr lang="zh-CN" altLang="en-US" sz="2400" b="1" dirty="0">
                <a:solidFill>
                  <a:schemeClr val="tx1"/>
                </a:solidFill>
              </a:rPr>
              <a:t>月</a:t>
            </a:r>
            <a:r>
              <a:rPr lang="en-US" altLang="zh-CN" sz="2400" b="1" dirty="0">
                <a:solidFill>
                  <a:schemeClr val="tx1"/>
                </a:solidFill>
              </a:rPr>
              <a:t>31</a:t>
            </a:r>
            <a:r>
              <a:rPr lang="zh-CN" altLang="en-US" sz="2400" b="1" dirty="0">
                <a:solidFill>
                  <a:schemeClr val="tx1"/>
                </a:solidFill>
              </a:rPr>
              <a:t>日前调离学校的人员不再统计。</a:t>
            </a:r>
            <a:endParaRPr lang="zh-CN" altLang="en-US" sz="2400" b="1" dirty="0">
              <a:solidFill>
                <a:schemeClr val="tx1"/>
              </a:solidFill>
              <a:latin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31" name="矩形 30"/>
          <p:cNvSpPr/>
          <p:nvPr/>
        </p:nvSpPr>
        <p:spPr>
          <a:xfrm flipH="1">
            <a:off x="500034" y="785794"/>
            <a:ext cx="8215370" cy="71438"/>
          </a:xfrm>
          <a:prstGeom prst="rect">
            <a:avLst/>
          </a:prstGeom>
          <a:solidFill>
            <a:srgbClr val="C0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F0000"/>
              </a:solidFill>
            </a:endParaRPr>
          </a:p>
        </p:txBody>
      </p:sp>
      <p:sp>
        <p:nvSpPr>
          <p:cNvPr id="9" name="Rectangle 6"/>
          <p:cNvSpPr>
            <a:spLocks noChangeArrowheads="1"/>
          </p:cNvSpPr>
          <p:nvPr/>
        </p:nvSpPr>
        <p:spPr bwMode="auto">
          <a:xfrm>
            <a:off x="785786" y="214290"/>
            <a:ext cx="6643734" cy="521970"/>
          </a:xfrm>
          <a:prstGeom prst="rect">
            <a:avLst/>
          </a:prstGeom>
          <a:solidFill>
            <a:schemeClr val="accent6">
              <a:lumMod val="60000"/>
              <a:lumOff val="40000"/>
            </a:schemeClr>
          </a:solidFill>
          <a:ln w="9525" algn="ctr">
            <a:noFill/>
            <a:miter lim="800000"/>
          </a:ln>
          <a:effectLst/>
        </p:spPr>
        <p:txBody>
          <a:bodyPr wrap="square">
            <a:spAutoFit/>
          </a:bodyPr>
          <a:lstStyle/>
          <a:p>
            <a:pPr marL="342900" indent="-342900">
              <a:spcBef>
                <a:spcPct val="50000"/>
              </a:spcBef>
              <a:defRPr/>
            </a:pPr>
            <a:r>
              <a:rPr lang="zh-CN" altLang="en-US" sz="2800" b="1" dirty="0" smtClean="0">
                <a:solidFill>
                  <a:schemeClr val="tx1"/>
                </a:solidFill>
                <a:latin typeface="宋体" panose="02010600030101010101" pitchFamily="2" charset="-122"/>
                <a:ea typeface="宋体" panose="02010600030101010101" pitchFamily="2" charset="-122"/>
              </a:rPr>
              <a:t>第二部分  年报指标解释</a:t>
            </a:r>
            <a:r>
              <a:rPr lang="en-US" altLang="zh-CN" sz="2800" dirty="0" smtClean="0">
                <a:solidFill>
                  <a:schemeClr val="tx1"/>
                </a:solidFill>
                <a:latin typeface="宋体" panose="02010600030101010101" pitchFamily="2" charset="-122"/>
                <a:ea typeface="宋体" panose="02010600030101010101" pitchFamily="2" charset="-122"/>
              </a:rPr>
              <a:t>--</a:t>
            </a:r>
            <a:r>
              <a:rPr lang="en-US" altLang="zh-CN" sz="2800" b="1" dirty="0" smtClean="0">
                <a:solidFill>
                  <a:srgbClr val="FF0000"/>
                </a:solidFill>
                <a:latin typeface="宋体" panose="02010600030101010101" pitchFamily="2" charset="-122"/>
                <a:ea typeface="宋体" panose="02010600030101010101" pitchFamily="2" charset="-122"/>
              </a:rPr>
              <a:t>2</a:t>
            </a:r>
            <a:endParaRPr lang="zh-CN" altLang="en-US" sz="2800" b="1" dirty="0">
              <a:solidFill>
                <a:srgbClr val="FF0000"/>
              </a:solidFill>
              <a:latin typeface="宋体" panose="02010600030101010101" pitchFamily="2" charset="-122"/>
              <a:ea typeface="宋体" panose="02010600030101010101" pitchFamily="2" charset="-122"/>
            </a:endParaRPr>
          </a:p>
        </p:txBody>
      </p:sp>
      <p:sp>
        <p:nvSpPr>
          <p:cNvPr id="6" name="矩形 5"/>
          <p:cNvSpPr/>
          <p:nvPr/>
        </p:nvSpPr>
        <p:spPr>
          <a:xfrm>
            <a:off x="714348" y="928670"/>
            <a:ext cx="7500990" cy="1200329"/>
          </a:xfrm>
          <a:prstGeom prst="rect">
            <a:avLst/>
          </a:prstGeom>
        </p:spPr>
        <p:txBody>
          <a:bodyPr wrap="square">
            <a:spAutoFit/>
          </a:bodyPr>
          <a:lstStyle/>
          <a:p>
            <a:endParaRPr lang="en-US" altLang="zh-CN" b="1" dirty="0" smtClean="0"/>
          </a:p>
          <a:p>
            <a:endParaRPr lang="en-US" altLang="zh-CN" b="1" dirty="0" smtClean="0"/>
          </a:p>
          <a:p>
            <a:endParaRPr lang="en-US" altLang="zh-CN" b="1" dirty="0" smtClean="0"/>
          </a:p>
          <a:p>
            <a:endParaRPr lang="zh-CN" altLang="en-US" b="1" dirty="0"/>
          </a:p>
        </p:txBody>
      </p:sp>
      <p:graphicFrame>
        <p:nvGraphicFramePr>
          <p:cNvPr id="5" name="Group 119"/>
          <p:cNvGraphicFramePr/>
          <p:nvPr/>
        </p:nvGraphicFramePr>
        <p:xfrm>
          <a:off x="684213" y="1557338"/>
          <a:ext cx="7848600" cy="4284599"/>
        </p:xfrm>
        <a:graphic>
          <a:graphicData uri="http://schemas.openxmlformats.org/drawingml/2006/table">
            <a:tbl>
              <a:tblPr/>
              <a:tblGrid>
                <a:gridCol w="579437"/>
                <a:gridCol w="1163638"/>
                <a:gridCol w="1527175"/>
                <a:gridCol w="4578350"/>
              </a:tblGrid>
              <a:tr h="5143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编号</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栏目</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内容</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说    明</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3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L1</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姓名</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张某某</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如实填报</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3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L2</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性别</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a:t>
                      </a: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男</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为男，</a:t>
                      </a: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为女</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7307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L3</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出生年月</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198009</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共</a:t>
                      </a: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6</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位，选择年</a:t>
                      </a: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位，月</a:t>
                      </a: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位</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3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L4</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最后学历</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a:t>
                      </a: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博士</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共有</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6</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个选择，</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为博士，</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为硕士，</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为本科，</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为专科，</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4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5 </a:t>
                      </a:r>
                      <a:r>
                        <a:rPr kumimoji="1" lang="zh-CN" altLang="en-US" sz="1400" b="1" i="0" u="none" strike="noStrike" cap="none" normalizeH="0" baseline="0" dirty="0" smtClean="0">
                          <a:ln>
                            <a:noFill/>
                          </a:ln>
                          <a:solidFill>
                            <a:srgbClr val="FF0000"/>
                          </a:solidFill>
                          <a:effectLst/>
                          <a:latin typeface="Times New Roman" panose="02020603050405020304" pitchFamily="18" charset="0"/>
                          <a:ea typeface="宋体" panose="02010600030101010101" pitchFamily="2" charset="-122"/>
                        </a:rPr>
                        <a:t>为中专及以下</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3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L5</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技术职务</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21</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副高级</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共有</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8</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个选择，其中</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11</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为科学院院士，</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12</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为工程院院士，</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20</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为正高级，</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21</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为副高级，</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30</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为中级，</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40</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为初级，</a:t>
                      </a:r>
                    </a:p>
                    <a:p>
                      <a:pPr marL="0" marR="0" lvl="0" indent="0" algn="l" defTabSz="914400" rtl="0" eaLnBrk="1" fontAlgn="base" latinLnBrk="0" hangingPunct="1">
                        <a:lnSpc>
                          <a:spcPct val="100000"/>
                        </a:lnSpc>
                        <a:spcBef>
                          <a:spcPct val="20000"/>
                        </a:spcBef>
                        <a:spcAft>
                          <a:spcPct val="0"/>
                        </a:spcAft>
                        <a:buClrTx/>
                        <a:buSzTx/>
                        <a:buFontTx/>
                        <a:buNone/>
                      </a:pP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  </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50</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为其他，</a:t>
                      </a:r>
                      <a:r>
                        <a:rPr kumimoji="1" lang="en-US" altLang="zh-CN"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90</a:t>
                      </a:r>
                      <a:r>
                        <a:rPr kumimoji="1" lang="zh-CN" altLang="en-US" sz="14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为辅助人员</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3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L6</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职务类别</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1</a:t>
                      </a: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教师系列</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为教师系列，</a:t>
                      </a: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2</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为其他技术系列</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4350">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L7</a:t>
                      </a:r>
                    </a:p>
                  </a:txBody>
                  <a:tcPr marL="0" marR="0" marT="0" marB="0"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rPr>
                        <a:t>所属学科</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130</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数学</a:t>
                      </a:r>
                    </a:p>
                  </a:txBody>
                  <a:tcPr marL="0" marR="0" marT="0" marB="0"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只选择一级学科即</a:t>
                      </a:r>
                      <a:r>
                        <a:rPr kumimoji="1" lang="en-US" altLang="zh-CN"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3</a:t>
                      </a:r>
                      <a:r>
                        <a:rPr kumimoji="1" lang="zh-CN" altLang="en-US" sz="1800" b="1" i="0" u="none" strike="noStrike" cap="none" normalizeH="0" baseline="0" dirty="0" smtClean="0">
                          <a:ln>
                            <a:noFill/>
                          </a:ln>
                          <a:solidFill>
                            <a:schemeClr val="tx1"/>
                          </a:solidFill>
                          <a:effectLst/>
                          <a:latin typeface="Times New Roman" panose="02020603050405020304" pitchFamily="18" charset="0"/>
                          <a:ea typeface="宋体" panose="02010600030101010101" pitchFamily="2" charset="-122"/>
                        </a:rPr>
                        <a:t>位数</a:t>
                      </a:r>
                    </a:p>
                  </a:txBody>
                  <a:tcPr marL="0" marR="0" marT="0" marB="0"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7" name="Rectangle 4"/>
          <p:cNvSpPr>
            <a:spLocks noChangeArrowheads="1"/>
          </p:cNvSpPr>
          <p:nvPr/>
        </p:nvSpPr>
        <p:spPr bwMode="auto">
          <a:xfrm>
            <a:off x="642910" y="928670"/>
            <a:ext cx="3816350" cy="492443"/>
          </a:xfrm>
          <a:prstGeom prst="rect">
            <a:avLst/>
          </a:prstGeom>
          <a:noFill/>
          <a:ln w="28575" algn="ctr">
            <a:noFill/>
            <a:miter lim="800000"/>
          </a:ln>
        </p:spPr>
        <p:txBody>
          <a:bodyPr lIns="0" tIns="0" rIns="0" bIns="0" anchor="ctr">
            <a:spAutoFit/>
          </a:bodyPr>
          <a:lstStyle/>
          <a:p>
            <a:pPr indent="-228600" algn="l"/>
            <a:r>
              <a:rPr lang="en-US" altLang="zh-CN" sz="3200" dirty="0">
                <a:solidFill>
                  <a:srgbClr val="0033CC"/>
                </a:solidFill>
              </a:rPr>
              <a:t>  </a:t>
            </a:r>
            <a:r>
              <a:rPr lang="zh-CN" altLang="en-US" sz="2400" b="1" dirty="0">
                <a:solidFill>
                  <a:srgbClr val="0033CC"/>
                </a:solidFill>
                <a:latin typeface="+mn-ea"/>
              </a:rPr>
              <a:t>表</a:t>
            </a:r>
            <a:r>
              <a:rPr lang="en-US" altLang="zh-CN" sz="2400" b="1" dirty="0">
                <a:solidFill>
                  <a:srgbClr val="0033CC"/>
                </a:solidFill>
                <a:latin typeface="+mn-ea"/>
              </a:rPr>
              <a:t>1 </a:t>
            </a:r>
            <a:r>
              <a:rPr lang="zh-CN" altLang="en-US" sz="2400" b="1" dirty="0">
                <a:solidFill>
                  <a:srgbClr val="0033CC"/>
                </a:solidFill>
                <a:latin typeface="+mn-ea"/>
              </a:rPr>
              <a:t>填报样板</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274</TotalTime>
  <Words>9238</Words>
  <Application>Microsoft Office PowerPoint</Application>
  <PresentationFormat>全屏显示(4:3)</PresentationFormat>
  <Paragraphs>1278</Paragraphs>
  <Slides>75</Slides>
  <Notes>0</Notes>
  <HiddenSlides>0</HiddenSlides>
  <MMClips>0</MMClips>
  <ScaleCrop>false</ScaleCrop>
  <HeadingPairs>
    <vt:vector size="6" baseType="variant">
      <vt:variant>
        <vt:lpstr>主题</vt:lpstr>
      </vt:variant>
      <vt:variant>
        <vt:i4>1</vt:i4>
      </vt:variant>
      <vt:variant>
        <vt:lpstr>嵌入 OLE 服务器</vt:lpstr>
      </vt:variant>
      <vt:variant>
        <vt:i4>1</vt:i4>
      </vt:variant>
      <vt:variant>
        <vt:lpstr>幻灯片标题</vt:lpstr>
      </vt:variant>
      <vt:variant>
        <vt:i4>75</vt:i4>
      </vt:variant>
    </vt:vector>
  </HeadingPairs>
  <TitlesOfParts>
    <vt:vector size="77" baseType="lpstr">
      <vt:lpstr>Office 主题</vt:lpstr>
      <vt:lpstr>Visio</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lenoVO</dc:creator>
  <cp:lastModifiedBy>lenoVO</cp:lastModifiedBy>
  <cp:revision>334</cp:revision>
  <dcterms:created xsi:type="dcterms:W3CDTF">2017-11-30T05:28:00Z</dcterms:created>
  <dcterms:modified xsi:type="dcterms:W3CDTF">2018-01-02T07:19:01Z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